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258" r:id="rId2"/>
    <p:sldId id="259" r:id="rId3"/>
    <p:sldId id="301" r:id="rId4"/>
    <p:sldId id="302" r:id="rId5"/>
    <p:sldId id="304" r:id="rId6"/>
    <p:sldId id="268" r:id="rId7"/>
    <p:sldId id="303" r:id="rId8"/>
    <p:sldId id="305" r:id="rId9"/>
    <p:sldId id="306" r:id="rId10"/>
    <p:sldId id="309" r:id="rId11"/>
    <p:sldId id="310" r:id="rId12"/>
    <p:sldId id="313" r:id="rId13"/>
    <p:sldId id="314" r:id="rId14"/>
    <p:sldId id="312" r:id="rId15"/>
    <p:sldId id="311" r:id="rId16"/>
    <p:sldId id="278" r:id="rId17"/>
    <p:sldId id="356" r:id="rId18"/>
    <p:sldId id="357" r:id="rId19"/>
    <p:sldId id="358" r:id="rId20"/>
    <p:sldId id="360" r:id="rId21"/>
    <p:sldId id="361" r:id="rId22"/>
    <p:sldId id="362" r:id="rId23"/>
    <p:sldId id="363" r:id="rId24"/>
    <p:sldId id="343" r:id="rId25"/>
    <p:sldId id="344" r:id="rId26"/>
    <p:sldId id="347" r:id="rId27"/>
    <p:sldId id="348" r:id="rId28"/>
    <p:sldId id="354" r:id="rId29"/>
    <p:sldId id="349" r:id="rId30"/>
    <p:sldId id="350" r:id="rId31"/>
    <p:sldId id="346" r:id="rId32"/>
    <p:sldId id="353"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4" autoAdjust="0"/>
    <p:restoredTop sz="63963" autoAdjust="0"/>
  </p:normalViewPr>
  <p:slideViewPr>
    <p:cSldViewPr>
      <p:cViewPr varScale="1">
        <p:scale>
          <a:sx n="68" d="100"/>
          <a:sy n="68" d="100"/>
        </p:scale>
        <p:origin x="1368" y="7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0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0059"/>
          </a:xfrm>
          <a:prstGeom prst="rect">
            <a:avLst/>
          </a:prstGeom>
        </p:spPr>
        <p:txBody>
          <a:bodyPr vert="horz" lIns="94083" tIns="47041" rIns="94083" bIns="47041" rtlCol="0"/>
          <a:lstStyle>
            <a:lvl1pPr algn="l">
              <a:defRPr sz="1200"/>
            </a:lvl1pPr>
          </a:lstStyle>
          <a:p>
            <a:r>
              <a:rPr lang="en-US"/>
              <a:t>Accounting 101: Just the Basics</a:t>
            </a:r>
          </a:p>
        </p:txBody>
      </p:sp>
      <p:sp>
        <p:nvSpPr>
          <p:cNvPr id="3" name="Date Placeholder 2"/>
          <p:cNvSpPr>
            <a:spLocks noGrp="1"/>
          </p:cNvSpPr>
          <p:nvPr>
            <p:ph type="dt" sz="quarter" idx="1"/>
          </p:nvPr>
        </p:nvSpPr>
        <p:spPr>
          <a:xfrm>
            <a:off x="4143589" y="1"/>
            <a:ext cx="3169921" cy="480059"/>
          </a:xfrm>
          <a:prstGeom prst="rect">
            <a:avLst/>
          </a:prstGeom>
        </p:spPr>
        <p:txBody>
          <a:bodyPr vert="horz" lIns="94083" tIns="47041" rIns="94083" bIns="47041" rtlCol="0"/>
          <a:lstStyle>
            <a:lvl1pPr algn="r">
              <a:defRPr sz="1200"/>
            </a:lvl1pPr>
          </a:lstStyle>
          <a:p>
            <a:fld id="{CE018D77-579A-4264-AF2D-38C103BC6DF9}" type="datetimeFigureOut">
              <a:rPr lang="en-US" smtClean="0"/>
              <a:t>6/16/2020</a:t>
            </a:fld>
            <a:endParaRPr lang="en-US"/>
          </a:p>
        </p:txBody>
      </p:sp>
      <p:sp>
        <p:nvSpPr>
          <p:cNvPr id="4" name="Footer Placeholder 3"/>
          <p:cNvSpPr>
            <a:spLocks noGrp="1"/>
          </p:cNvSpPr>
          <p:nvPr>
            <p:ph type="ftr" sz="quarter" idx="2"/>
          </p:nvPr>
        </p:nvSpPr>
        <p:spPr>
          <a:xfrm>
            <a:off x="1" y="9119475"/>
            <a:ext cx="3169921" cy="480059"/>
          </a:xfrm>
          <a:prstGeom prst="rect">
            <a:avLst/>
          </a:prstGeom>
        </p:spPr>
        <p:txBody>
          <a:bodyPr vert="horz" lIns="94083" tIns="47041" rIns="94083" bIns="47041" rtlCol="0" anchor="b"/>
          <a:lstStyle>
            <a:lvl1pPr algn="l">
              <a:defRPr sz="1200"/>
            </a:lvl1pPr>
          </a:lstStyle>
          <a:p>
            <a:r>
              <a:rPr lang="en-US" dirty="0"/>
              <a:t>ClerkBooks, Inc.</a:t>
            </a:r>
          </a:p>
        </p:txBody>
      </p:sp>
      <p:sp>
        <p:nvSpPr>
          <p:cNvPr id="5" name="Slide Number Placeholder 4"/>
          <p:cNvSpPr>
            <a:spLocks noGrp="1"/>
          </p:cNvSpPr>
          <p:nvPr>
            <p:ph type="sldNum" sz="quarter" idx="3"/>
          </p:nvPr>
        </p:nvSpPr>
        <p:spPr>
          <a:xfrm>
            <a:off x="4143589" y="9119475"/>
            <a:ext cx="3169921" cy="480059"/>
          </a:xfrm>
          <a:prstGeom prst="rect">
            <a:avLst/>
          </a:prstGeom>
        </p:spPr>
        <p:txBody>
          <a:bodyPr vert="horz" lIns="94083" tIns="47041" rIns="94083" bIns="47041" rtlCol="0" anchor="b"/>
          <a:lstStyle>
            <a:lvl1pPr algn="r">
              <a:defRPr sz="1200"/>
            </a:lvl1pPr>
          </a:lstStyle>
          <a:p>
            <a:fld id="{0EFC17C8-94FF-4600-93A1-FB2A39648D47}" type="slidenum">
              <a:rPr lang="en-US" smtClean="0"/>
              <a:t>‹#›</a:t>
            </a:fld>
            <a:endParaRPr lang="en-US"/>
          </a:p>
        </p:txBody>
      </p:sp>
    </p:spTree>
    <p:extLst>
      <p:ext uri="{BB962C8B-B14F-4D97-AF65-F5344CB8AC3E}">
        <p14:creationId xmlns:p14="http://schemas.microsoft.com/office/powerpoint/2010/main" val="327182978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0059"/>
          </a:xfrm>
          <a:prstGeom prst="rect">
            <a:avLst/>
          </a:prstGeom>
        </p:spPr>
        <p:txBody>
          <a:bodyPr vert="horz" lIns="94083" tIns="47041" rIns="94083" bIns="47041" rtlCol="0"/>
          <a:lstStyle>
            <a:lvl1pPr algn="l">
              <a:defRPr sz="1200"/>
            </a:lvl1pPr>
          </a:lstStyle>
          <a:p>
            <a:r>
              <a:rPr lang="en-US"/>
              <a:t>Accounting 101: Just the Basics</a:t>
            </a:r>
          </a:p>
        </p:txBody>
      </p:sp>
      <p:sp>
        <p:nvSpPr>
          <p:cNvPr id="3" name="Date Placeholder 2"/>
          <p:cNvSpPr>
            <a:spLocks noGrp="1"/>
          </p:cNvSpPr>
          <p:nvPr>
            <p:ph type="dt" idx="1"/>
          </p:nvPr>
        </p:nvSpPr>
        <p:spPr>
          <a:xfrm>
            <a:off x="4143589" y="1"/>
            <a:ext cx="3169921" cy="480059"/>
          </a:xfrm>
          <a:prstGeom prst="rect">
            <a:avLst/>
          </a:prstGeom>
        </p:spPr>
        <p:txBody>
          <a:bodyPr vert="horz" lIns="94083" tIns="47041" rIns="94083" bIns="47041" rtlCol="0"/>
          <a:lstStyle>
            <a:lvl1pPr algn="r">
              <a:defRPr sz="1200"/>
            </a:lvl1pPr>
          </a:lstStyle>
          <a:p>
            <a:fld id="{C7004729-0C98-4999-B5FE-33A955EA0F35}" type="datetimeFigureOut">
              <a:rPr lang="en-US" smtClean="0"/>
              <a:t>6/16/2020</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4083" tIns="47041" rIns="94083" bIns="47041" rtlCol="0" anchor="ctr"/>
          <a:lstStyle/>
          <a:p>
            <a:endParaRPr lang="en-US"/>
          </a:p>
        </p:txBody>
      </p:sp>
      <p:sp>
        <p:nvSpPr>
          <p:cNvPr id="5" name="Notes Placeholder 4"/>
          <p:cNvSpPr>
            <a:spLocks noGrp="1"/>
          </p:cNvSpPr>
          <p:nvPr>
            <p:ph type="body" sz="quarter" idx="3"/>
          </p:nvPr>
        </p:nvSpPr>
        <p:spPr>
          <a:xfrm>
            <a:off x="731521" y="4560572"/>
            <a:ext cx="5852160" cy="4320539"/>
          </a:xfrm>
          <a:prstGeom prst="rect">
            <a:avLst/>
          </a:prstGeom>
        </p:spPr>
        <p:txBody>
          <a:bodyPr vert="horz" lIns="94083" tIns="47041" rIns="94083" bIns="470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1" cy="480059"/>
          </a:xfrm>
          <a:prstGeom prst="rect">
            <a:avLst/>
          </a:prstGeom>
        </p:spPr>
        <p:txBody>
          <a:bodyPr vert="horz" lIns="94083" tIns="47041" rIns="94083" bIns="47041" rtlCol="0" anchor="b"/>
          <a:lstStyle>
            <a:lvl1pPr algn="l">
              <a:defRPr sz="1200"/>
            </a:lvl1pPr>
          </a:lstStyle>
          <a:p>
            <a:r>
              <a:rPr lang="en-US"/>
              <a:t>Advantage Business Solutions, Inc.</a:t>
            </a:r>
          </a:p>
        </p:txBody>
      </p:sp>
      <p:sp>
        <p:nvSpPr>
          <p:cNvPr id="7" name="Slide Number Placeholder 6"/>
          <p:cNvSpPr>
            <a:spLocks noGrp="1"/>
          </p:cNvSpPr>
          <p:nvPr>
            <p:ph type="sldNum" sz="quarter" idx="5"/>
          </p:nvPr>
        </p:nvSpPr>
        <p:spPr>
          <a:xfrm>
            <a:off x="4143589" y="9119475"/>
            <a:ext cx="3169921" cy="480059"/>
          </a:xfrm>
          <a:prstGeom prst="rect">
            <a:avLst/>
          </a:prstGeom>
        </p:spPr>
        <p:txBody>
          <a:bodyPr vert="horz" lIns="94083" tIns="47041" rIns="94083" bIns="47041" rtlCol="0" anchor="b"/>
          <a:lstStyle>
            <a:lvl1pPr algn="r">
              <a:defRPr sz="1200"/>
            </a:lvl1pPr>
          </a:lstStyle>
          <a:p>
            <a:fld id="{40046979-9A10-482A-A252-18357A900C22}" type="slidenum">
              <a:rPr lang="en-US" smtClean="0"/>
              <a:t>‹#›</a:t>
            </a:fld>
            <a:endParaRPr lang="en-US"/>
          </a:p>
        </p:txBody>
      </p:sp>
    </p:spTree>
    <p:extLst>
      <p:ext uri="{BB962C8B-B14F-4D97-AF65-F5344CB8AC3E}">
        <p14:creationId xmlns:p14="http://schemas.microsoft.com/office/powerpoint/2010/main" val="268072405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46979-9A10-482A-A252-18357A900C22}" type="slidenum">
              <a:rPr lang="en-US" smtClean="0"/>
              <a:t>2</a:t>
            </a:fld>
            <a:endParaRPr lang="en-US"/>
          </a:p>
        </p:txBody>
      </p:sp>
      <p:sp>
        <p:nvSpPr>
          <p:cNvPr id="5" name="Header Placeholder 4"/>
          <p:cNvSpPr>
            <a:spLocks noGrp="1"/>
          </p:cNvSpPr>
          <p:nvPr>
            <p:ph type="hdr" sz="quarter" idx="11"/>
          </p:nvPr>
        </p:nvSpPr>
        <p:spPr/>
        <p:txBody>
          <a:bodyPr/>
          <a:lstStyle/>
          <a:p>
            <a:r>
              <a:rPr lang="en-US"/>
              <a:t>Accounting 101: Just the Basics</a:t>
            </a:r>
          </a:p>
        </p:txBody>
      </p:sp>
      <p:sp>
        <p:nvSpPr>
          <p:cNvPr id="6" name="Footer Placeholder 5"/>
          <p:cNvSpPr>
            <a:spLocks noGrp="1"/>
          </p:cNvSpPr>
          <p:nvPr>
            <p:ph type="ftr" sz="quarter" idx="12"/>
          </p:nvPr>
        </p:nvSpPr>
        <p:spPr/>
        <p:txBody>
          <a:bodyPr/>
          <a:lstStyle/>
          <a:p>
            <a:r>
              <a:rPr lang="en-US"/>
              <a:t>Advantage Business Solutions, Inc.</a:t>
            </a:r>
          </a:p>
        </p:txBody>
      </p:sp>
    </p:spTree>
    <p:extLst>
      <p:ext uri="{BB962C8B-B14F-4D97-AF65-F5344CB8AC3E}">
        <p14:creationId xmlns:p14="http://schemas.microsoft.com/office/powerpoint/2010/main" val="96413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25">
              <a:defRPr/>
            </a:pPr>
            <a:r>
              <a:rPr lang="en-US" dirty="0"/>
              <a:t>The basic core of Governmental</a:t>
            </a:r>
            <a:r>
              <a:rPr lang="en-US" baseline="0" dirty="0"/>
              <a:t> Accounting is based on the Fund.</a:t>
            </a:r>
            <a:endParaRPr lang="en-US" dirty="0"/>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3</a:t>
            </a:fld>
            <a:endParaRPr lang="en-US"/>
          </a:p>
        </p:txBody>
      </p:sp>
    </p:spTree>
    <p:extLst>
      <p:ext uri="{BB962C8B-B14F-4D97-AF65-F5344CB8AC3E}">
        <p14:creationId xmlns:p14="http://schemas.microsoft.com/office/powerpoint/2010/main" val="376115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&amp; Agency</a:t>
            </a:r>
            <a:r>
              <a:rPr lang="en-US" baseline="0" dirty="0"/>
              <a:t> Funds</a:t>
            </a:r>
            <a:endParaRPr lang="en-US" dirty="0"/>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4</a:t>
            </a:fld>
            <a:endParaRPr lang="en-US"/>
          </a:p>
        </p:txBody>
      </p:sp>
    </p:spTree>
    <p:extLst>
      <p:ext uri="{BB962C8B-B14F-4D97-AF65-F5344CB8AC3E}">
        <p14:creationId xmlns:p14="http://schemas.microsoft.com/office/powerpoint/2010/main" val="128437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5</a:t>
            </a:fld>
            <a:endParaRPr lang="en-US"/>
          </a:p>
        </p:txBody>
      </p:sp>
    </p:spTree>
    <p:extLst>
      <p:ext uri="{BB962C8B-B14F-4D97-AF65-F5344CB8AC3E}">
        <p14:creationId xmlns:p14="http://schemas.microsoft.com/office/powerpoint/2010/main" val="47448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7</a:t>
            </a:fld>
            <a:endParaRPr lang="en-US"/>
          </a:p>
        </p:txBody>
      </p:sp>
    </p:spTree>
    <p:extLst>
      <p:ext uri="{BB962C8B-B14F-4D97-AF65-F5344CB8AC3E}">
        <p14:creationId xmlns:p14="http://schemas.microsoft.com/office/powerpoint/2010/main" val="322699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 Profit &amp; Loss</a:t>
            </a:r>
          </a:p>
          <a:p>
            <a:r>
              <a:rPr lang="en-US" b="1" dirty="0"/>
              <a:t>Approximately</a:t>
            </a:r>
            <a:r>
              <a:rPr lang="en-US" b="1" baseline="0" dirty="0"/>
              <a:t> 5,000 accounts in the default Chart of Accounts</a:t>
            </a:r>
          </a:p>
          <a:p>
            <a:r>
              <a:rPr lang="en-US" baseline="0" dirty="0"/>
              <a:t>	We want to be careful to not add too many more</a:t>
            </a:r>
          </a:p>
          <a:p>
            <a:r>
              <a:rPr lang="en-US" baseline="0" dirty="0"/>
              <a:t>	Remember the External Decision Makers</a:t>
            </a:r>
          </a:p>
          <a:p>
            <a:r>
              <a:rPr lang="en-US" baseline="0" dirty="0"/>
              <a:t>		Use info to compare with other Cities</a:t>
            </a:r>
          </a:p>
          <a:p>
            <a:r>
              <a:rPr lang="en-US" b="1" baseline="0" dirty="0"/>
              <a:t>Who defines the accounts?</a:t>
            </a:r>
          </a:p>
          <a:p>
            <a:r>
              <a:rPr lang="en-US" baseline="0" dirty="0"/>
              <a:t>	GASB</a:t>
            </a:r>
          </a:p>
          <a:p>
            <a:r>
              <a:rPr lang="en-US" baseline="0" dirty="0"/>
              <a:t>	Federal Agencies (FEMA, USDA, CDBG, </a:t>
            </a:r>
            <a:r>
              <a:rPr lang="en-US" baseline="0" dirty="0" err="1"/>
              <a:t>etc</a:t>
            </a:r>
            <a:r>
              <a:rPr lang="en-US" baseline="0" dirty="0"/>
              <a:t>)</a:t>
            </a:r>
          </a:p>
          <a:p>
            <a:r>
              <a:rPr lang="en-US" baseline="0" dirty="0"/>
              <a:t>	State Legislature</a:t>
            </a:r>
          </a:p>
          <a:p>
            <a:r>
              <a:rPr lang="en-US" baseline="0" dirty="0"/>
              <a:t>	Local Government (Budget Process)</a:t>
            </a:r>
          </a:p>
          <a:p>
            <a:r>
              <a:rPr lang="en-US" baseline="0" dirty="0"/>
              <a:t>	</a:t>
            </a:r>
            <a:endParaRPr lang="en-US" dirty="0"/>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8</a:t>
            </a:fld>
            <a:endParaRPr lang="en-US"/>
          </a:p>
        </p:txBody>
      </p:sp>
    </p:spTree>
    <p:extLst>
      <p:ext uri="{BB962C8B-B14F-4D97-AF65-F5344CB8AC3E}">
        <p14:creationId xmlns:p14="http://schemas.microsoft.com/office/powerpoint/2010/main" val="68755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Accounting 101: Just the Basics</a:t>
            </a:r>
          </a:p>
        </p:txBody>
      </p:sp>
      <p:sp>
        <p:nvSpPr>
          <p:cNvPr id="5" name="Footer Placeholder 4"/>
          <p:cNvSpPr>
            <a:spLocks noGrp="1"/>
          </p:cNvSpPr>
          <p:nvPr>
            <p:ph type="ftr" sz="quarter" idx="11"/>
          </p:nvPr>
        </p:nvSpPr>
        <p:spPr/>
        <p:txBody>
          <a:bodyPr/>
          <a:lstStyle/>
          <a:p>
            <a:r>
              <a:rPr lang="en-US"/>
              <a:t>Advantage Business Solutions, Inc.</a:t>
            </a:r>
          </a:p>
        </p:txBody>
      </p:sp>
      <p:sp>
        <p:nvSpPr>
          <p:cNvPr id="6" name="Slide Number Placeholder 5"/>
          <p:cNvSpPr>
            <a:spLocks noGrp="1"/>
          </p:cNvSpPr>
          <p:nvPr>
            <p:ph type="sldNum" sz="quarter" idx="12"/>
          </p:nvPr>
        </p:nvSpPr>
        <p:spPr/>
        <p:txBody>
          <a:bodyPr/>
          <a:lstStyle/>
          <a:p>
            <a:fld id="{40046979-9A10-482A-A252-18357A900C22}" type="slidenum">
              <a:rPr lang="en-US" smtClean="0"/>
              <a:t>9</a:t>
            </a:fld>
            <a:endParaRPr lang="en-US"/>
          </a:p>
        </p:txBody>
      </p:sp>
    </p:spTree>
    <p:extLst>
      <p:ext uri="{BB962C8B-B14F-4D97-AF65-F5344CB8AC3E}">
        <p14:creationId xmlns:p14="http://schemas.microsoft.com/office/powerpoint/2010/main" val="88054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33400"/>
          </a:xfrm>
        </p:spPr>
        <p:txBody>
          <a:bodyPr anchor="ctr">
            <a:no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762000"/>
            <a:ext cx="8229600" cy="571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88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76200" y="76200"/>
            <a:ext cx="8991600" cy="990600"/>
          </a:xfrm>
        </p:spPr>
        <p:txBody>
          <a:bodyPr/>
          <a:lstStyle>
            <a:lvl1pPr marL="0" indent="0" algn="ctr">
              <a:buNone/>
              <a:defRPr/>
            </a:lvl1pPr>
          </a:lstStyle>
          <a:p>
            <a:r>
              <a:rPr lang="en-US" dirty="0"/>
              <a:t>Click to edit Master title style</a:t>
            </a:r>
          </a:p>
        </p:txBody>
      </p:sp>
      <p:sp>
        <p:nvSpPr>
          <p:cNvPr id="10" name="Content Placeholder 9"/>
          <p:cNvSpPr>
            <a:spLocks noGrp="1"/>
          </p:cNvSpPr>
          <p:nvPr>
            <p:ph sz="quarter" idx="13"/>
          </p:nvPr>
        </p:nvSpPr>
        <p:spPr>
          <a:xfrm>
            <a:off x="76200" y="1143000"/>
            <a:ext cx="8991600" cy="563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6/16/2020</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8565" y="2362200"/>
            <a:ext cx="4264925" cy="2325700"/>
          </a:xfrm>
        </p:spPr>
        <p:txBody>
          <a:bodyPr/>
          <a:lstStyle/>
          <a:p>
            <a:pPr marL="0" indent="0" algn="ctr">
              <a:buNone/>
            </a:pPr>
            <a:r>
              <a:rPr lang="en-US" sz="4800"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Foundational Accounting Principles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97" y="304800"/>
            <a:ext cx="6400813" cy="18531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57987"/>
            <a:ext cx="5051346" cy="4546211"/>
          </a:xfrm>
          <a:prstGeom prst="rect">
            <a:avLst/>
          </a:prstGeom>
        </p:spPr>
      </p:pic>
    </p:spTree>
    <p:extLst>
      <p:ext uri="{BB962C8B-B14F-4D97-AF65-F5344CB8AC3E}">
        <p14:creationId xmlns:p14="http://schemas.microsoft.com/office/powerpoint/2010/main" val="208116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Paying Bills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r>
              <a:rPr lang="en-US" b="1" dirty="0"/>
              <a:t>There are two ways to pay bills</a:t>
            </a:r>
          </a:p>
          <a:p>
            <a:pPr lvl="1"/>
            <a:r>
              <a:rPr lang="en-US" b="1" dirty="0"/>
              <a:t>In Pure Cash Basis – we only use checks</a:t>
            </a:r>
          </a:p>
          <a:p>
            <a:endParaRPr lang="en-US" b="1" dirty="0"/>
          </a:p>
          <a:p>
            <a:endParaRPr lang="en-US" b="1" dirty="0"/>
          </a:p>
          <a:p>
            <a:endParaRPr lang="en-US" b="1" dirty="0"/>
          </a:p>
          <a:p>
            <a:endParaRPr lang="en-US" dirty="0"/>
          </a:p>
        </p:txBody>
      </p:sp>
      <p:pic>
        <p:nvPicPr>
          <p:cNvPr id="4" name="Picture 3">
            <a:extLst>
              <a:ext uri="{FF2B5EF4-FFF2-40B4-BE49-F238E27FC236}">
                <a16:creationId xmlns:a16="http://schemas.microsoft.com/office/drawing/2014/main" id="{5D3F6739-49BA-47B4-A875-7882E6DB409B}"/>
              </a:ext>
            </a:extLst>
          </p:cNvPr>
          <p:cNvPicPr>
            <a:picLocks noChangeAspect="1"/>
          </p:cNvPicPr>
          <p:nvPr/>
        </p:nvPicPr>
        <p:blipFill rotWithShape="1">
          <a:blip r:embed="rId2"/>
          <a:srcRect t="3139"/>
          <a:stretch/>
        </p:blipFill>
        <p:spPr>
          <a:xfrm>
            <a:off x="990600" y="1926657"/>
            <a:ext cx="7316253" cy="4855143"/>
          </a:xfrm>
          <a:prstGeom prst="rect">
            <a:avLst/>
          </a:prstGeom>
        </p:spPr>
      </p:pic>
    </p:spTree>
    <p:extLst>
      <p:ext uri="{BB962C8B-B14F-4D97-AF65-F5344CB8AC3E}">
        <p14:creationId xmlns:p14="http://schemas.microsoft.com/office/powerpoint/2010/main" val="194104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Paying Bills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r>
              <a:rPr lang="en-US" b="1" dirty="0"/>
              <a:t>There are two ways to pay bills</a:t>
            </a:r>
          </a:p>
          <a:p>
            <a:pPr lvl="1"/>
            <a:r>
              <a:rPr lang="en-US" b="1" dirty="0"/>
              <a:t>In Pure Accrual – we use the bill pay system</a:t>
            </a:r>
          </a:p>
          <a:p>
            <a:endParaRPr lang="en-US" b="1" dirty="0"/>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DE98385A-EA77-406B-BC73-C2D5A4E545AF}"/>
              </a:ext>
            </a:extLst>
          </p:cNvPr>
          <p:cNvPicPr>
            <a:picLocks noChangeAspect="1"/>
          </p:cNvPicPr>
          <p:nvPr/>
        </p:nvPicPr>
        <p:blipFill rotWithShape="1">
          <a:blip r:embed="rId2"/>
          <a:srcRect t="3139"/>
          <a:stretch/>
        </p:blipFill>
        <p:spPr>
          <a:xfrm>
            <a:off x="897555" y="1965960"/>
            <a:ext cx="7348889" cy="4876800"/>
          </a:xfrm>
          <a:prstGeom prst="rect">
            <a:avLst/>
          </a:prstGeom>
        </p:spPr>
      </p:pic>
    </p:spTree>
    <p:extLst>
      <p:ext uri="{BB962C8B-B14F-4D97-AF65-F5344CB8AC3E}">
        <p14:creationId xmlns:p14="http://schemas.microsoft.com/office/powerpoint/2010/main" val="8572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Paying Bills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r>
              <a:rPr lang="en-US" b="1" dirty="0"/>
              <a:t>There are two ways to pay bills</a:t>
            </a:r>
          </a:p>
          <a:p>
            <a:pPr lvl="1"/>
            <a:r>
              <a:rPr lang="en-US" b="1" dirty="0"/>
              <a:t>In Pure Accrual – we use the bill pay system</a:t>
            </a:r>
          </a:p>
          <a:p>
            <a:endParaRPr lang="en-US" b="1" dirty="0"/>
          </a:p>
          <a:p>
            <a:endParaRPr lang="en-US" b="1" dirty="0"/>
          </a:p>
          <a:p>
            <a:endParaRPr lang="en-US" b="1" dirty="0"/>
          </a:p>
          <a:p>
            <a:endParaRPr lang="en-US" dirty="0"/>
          </a:p>
        </p:txBody>
      </p:sp>
      <p:pic>
        <p:nvPicPr>
          <p:cNvPr id="6" name="Picture 5">
            <a:extLst>
              <a:ext uri="{FF2B5EF4-FFF2-40B4-BE49-F238E27FC236}">
                <a16:creationId xmlns:a16="http://schemas.microsoft.com/office/drawing/2014/main" id="{8194034C-DAA5-4424-A8F8-883C92839209}"/>
              </a:ext>
            </a:extLst>
          </p:cNvPr>
          <p:cNvPicPr>
            <a:picLocks noChangeAspect="1"/>
          </p:cNvPicPr>
          <p:nvPr/>
        </p:nvPicPr>
        <p:blipFill rotWithShape="1">
          <a:blip r:embed="rId2"/>
          <a:srcRect t="3208"/>
          <a:stretch/>
        </p:blipFill>
        <p:spPr>
          <a:xfrm>
            <a:off x="914400" y="2007013"/>
            <a:ext cx="7315200" cy="4850987"/>
          </a:xfrm>
          <a:prstGeom prst="rect">
            <a:avLst/>
          </a:prstGeom>
        </p:spPr>
      </p:pic>
    </p:spTree>
    <p:extLst>
      <p:ext uri="{BB962C8B-B14F-4D97-AF65-F5344CB8AC3E}">
        <p14:creationId xmlns:p14="http://schemas.microsoft.com/office/powerpoint/2010/main" val="87376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Paying Bills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r>
              <a:rPr lang="en-US" b="1" dirty="0"/>
              <a:t>There are two ways to pay bills</a:t>
            </a:r>
          </a:p>
          <a:p>
            <a:pPr lvl="1"/>
            <a:r>
              <a:rPr lang="en-US" b="1" dirty="0"/>
              <a:t>In Pure Accrual – we use the bill pay system</a:t>
            </a:r>
          </a:p>
          <a:p>
            <a:endParaRPr lang="en-US" b="1" dirty="0"/>
          </a:p>
          <a:p>
            <a:endParaRPr lang="en-US" b="1" dirty="0"/>
          </a:p>
          <a:p>
            <a:endParaRPr lang="en-US" b="1" dirty="0"/>
          </a:p>
          <a:p>
            <a:endParaRPr lang="en-US" dirty="0"/>
          </a:p>
        </p:txBody>
      </p:sp>
      <p:pic>
        <p:nvPicPr>
          <p:cNvPr id="6" name="Picture 5">
            <a:extLst>
              <a:ext uri="{FF2B5EF4-FFF2-40B4-BE49-F238E27FC236}">
                <a16:creationId xmlns:a16="http://schemas.microsoft.com/office/drawing/2014/main" id="{2FFB0C6A-8C34-4FD0-B602-71D4689EC761}"/>
              </a:ext>
            </a:extLst>
          </p:cNvPr>
          <p:cNvPicPr>
            <a:picLocks noChangeAspect="1"/>
          </p:cNvPicPr>
          <p:nvPr/>
        </p:nvPicPr>
        <p:blipFill rotWithShape="1">
          <a:blip r:embed="rId2"/>
          <a:srcRect t="3780"/>
          <a:stretch/>
        </p:blipFill>
        <p:spPr>
          <a:xfrm>
            <a:off x="876300" y="1978876"/>
            <a:ext cx="7391400" cy="4872593"/>
          </a:xfrm>
          <a:prstGeom prst="rect">
            <a:avLst/>
          </a:prstGeom>
        </p:spPr>
      </p:pic>
    </p:spTree>
    <p:extLst>
      <p:ext uri="{BB962C8B-B14F-4D97-AF65-F5344CB8AC3E}">
        <p14:creationId xmlns:p14="http://schemas.microsoft.com/office/powerpoint/2010/main" val="192366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Paying Bills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r>
              <a:rPr lang="en-US" b="1" dirty="0"/>
              <a:t>Paying Bills – stuff to remember</a:t>
            </a:r>
          </a:p>
          <a:p>
            <a:pPr lvl="1"/>
            <a:r>
              <a:rPr lang="en-US" b="1" dirty="0"/>
              <a:t>Your accounting basis determines how you pay bills</a:t>
            </a:r>
          </a:p>
          <a:p>
            <a:pPr lvl="2"/>
            <a:r>
              <a:rPr lang="en-US" dirty="0"/>
              <a:t>Pure Cash: Just use checks</a:t>
            </a:r>
          </a:p>
          <a:p>
            <a:pPr lvl="2"/>
            <a:r>
              <a:rPr lang="en-US" dirty="0"/>
              <a:t>Pure Accrual: Just use the Bill Pay system</a:t>
            </a:r>
          </a:p>
          <a:p>
            <a:pPr lvl="2"/>
            <a:r>
              <a:rPr lang="en-US" dirty="0"/>
              <a:t>Modified Accrual: Proprietary Funds use the Bill Pay system, Governmental Funds just use Checks</a:t>
            </a:r>
          </a:p>
          <a:p>
            <a:pPr lvl="1"/>
            <a:r>
              <a:rPr lang="en-US" b="1" dirty="0"/>
              <a:t>When using the Bill Pay system, the date of the Bill is the date the expense hits the Profit &amp; Loss and Budget reports</a:t>
            </a:r>
          </a:p>
          <a:p>
            <a:pPr lvl="2"/>
            <a:r>
              <a:rPr lang="en-US" dirty="0"/>
              <a:t>Make sure that date isn’t already Closed</a:t>
            </a:r>
          </a:p>
          <a:p>
            <a:pPr lvl="1"/>
            <a:r>
              <a:rPr lang="en-US" b="1" dirty="0"/>
              <a:t>You can get a report for Claims to Be Approved by either using Checks or Bills.</a:t>
            </a:r>
          </a:p>
          <a:p>
            <a:pPr lvl="2"/>
            <a:r>
              <a:rPr lang="en-US" dirty="0"/>
              <a:t>If using both Checks and Bills, you will need two reports</a:t>
            </a:r>
          </a:p>
          <a:p>
            <a:pPr lvl="1"/>
            <a:r>
              <a:rPr lang="en-US" b="1" dirty="0"/>
              <a:t>All transactions need both an Account and a Class (Fund)</a:t>
            </a:r>
          </a:p>
          <a:p>
            <a:pPr lvl="1"/>
            <a:r>
              <a:rPr lang="en-US" b="1" dirty="0"/>
              <a:t>All transactions need a memo </a:t>
            </a:r>
          </a:p>
          <a:p>
            <a:pPr lvl="2"/>
            <a:r>
              <a:rPr lang="en-US" dirty="0"/>
              <a:t>One for the Public and optional individual line item memos for internal use</a:t>
            </a: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7382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9CC-F271-4B6A-A5BE-003F71BCF473}"/>
              </a:ext>
            </a:extLst>
          </p:cNvPr>
          <p:cNvSpPr>
            <a:spLocks noGrp="1"/>
          </p:cNvSpPr>
          <p:nvPr>
            <p:ph type="title"/>
          </p:nvPr>
        </p:nvSpPr>
        <p:spPr/>
        <p:txBody>
          <a:bodyPr/>
          <a:lstStyle/>
          <a:p>
            <a:r>
              <a:rPr lang="en-US" dirty="0"/>
              <a:t>Data Entry – Making Deposits</a:t>
            </a:r>
          </a:p>
        </p:txBody>
      </p:sp>
      <p:sp>
        <p:nvSpPr>
          <p:cNvPr id="3" name="Content Placeholder 2">
            <a:extLst>
              <a:ext uri="{FF2B5EF4-FFF2-40B4-BE49-F238E27FC236}">
                <a16:creationId xmlns:a16="http://schemas.microsoft.com/office/drawing/2014/main" id="{A7026A9E-CB40-4D8D-8471-8707EAAAB45A}"/>
              </a:ext>
            </a:extLst>
          </p:cNvPr>
          <p:cNvSpPr>
            <a:spLocks noGrp="1"/>
          </p:cNvSpPr>
          <p:nvPr>
            <p:ph sz="quarter" idx="13"/>
          </p:nvPr>
        </p:nvSpPr>
        <p:spPr/>
        <p:txBody>
          <a:bodyPr/>
          <a:lstStyle/>
          <a:p>
            <a:endParaRPr lang="en-US" b="1" dirty="0"/>
          </a:p>
          <a:p>
            <a:endParaRPr lang="en-US" b="1" dirty="0"/>
          </a:p>
          <a:p>
            <a:endParaRPr lang="en-US" dirty="0"/>
          </a:p>
        </p:txBody>
      </p:sp>
      <p:pic>
        <p:nvPicPr>
          <p:cNvPr id="6" name="Picture 5">
            <a:extLst>
              <a:ext uri="{FF2B5EF4-FFF2-40B4-BE49-F238E27FC236}">
                <a16:creationId xmlns:a16="http://schemas.microsoft.com/office/drawing/2014/main" id="{EB5DB417-261F-4F9D-9409-C6AC4AF6DFB7}"/>
              </a:ext>
            </a:extLst>
          </p:cNvPr>
          <p:cNvPicPr>
            <a:picLocks noChangeAspect="1"/>
          </p:cNvPicPr>
          <p:nvPr/>
        </p:nvPicPr>
        <p:blipFill rotWithShape="1">
          <a:blip r:embed="rId2"/>
          <a:srcRect t="3243"/>
          <a:stretch/>
        </p:blipFill>
        <p:spPr>
          <a:xfrm>
            <a:off x="647700" y="1361006"/>
            <a:ext cx="7848600" cy="5202788"/>
          </a:xfrm>
          <a:prstGeom prst="rect">
            <a:avLst/>
          </a:prstGeom>
        </p:spPr>
      </p:pic>
    </p:spTree>
    <p:extLst>
      <p:ext uri="{BB962C8B-B14F-4D97-AF65-F5344CB8AC3E}">
        <p14:creationId xmlns:p14="http://schemas.microsoft.com/office/powerpoint/2010/main" val="133451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p:cNvSpPr>
            <a:spLocks noGrp="1"/>
          </p:cNvSpPr>
          <p:nvPr>
            <p:ph idx="1"/>
          </p:nvPr>
        </p:nvSpPr>
        <p:spPr>
          <a:xfrm>
            <a:off x="0" y="914400"/>
            <a:ext cx="9144000" cy="5562600"/>
          </a:xfrm>
        </p:spPr>
        <p:txBody>
          <a:bodyPr/>
          <a:lstStyle/>
          <a:p>
            <a:r>
              <a:rPr lang="en-US" b="1" dirty="0"/>
              <a:t>Utility Billing, Payments, Receipts and Deposits</a:t>
            </a:r>
          </a:p>
          <a:p>
            <a:pPr lvl="1"/>
            <a:r>
              <a:rPr lang="en-US" b="1" dirty="0"/>
              <a:t>QuickBooks does a good job handling:</a:t>
            </a:r>
          </a:p>
          <a:p>
            <a:pPr lvl="2"/>
            <a:r>
              <a:rPr lang="en-US" dirty="0"/>
              <a:t>On-site sales with sales receipts, invoicing for future payments, customer payments, statements, credit memos and deposits</a:t>
            </a:r>
          </a:p>
          <a:p>
            <a:pPr lvl="1"/>
            <a:r>
              <a:rPr lang="en-US" b="1" dirty="0"/>
              <a:t>However, QuickBooks struggles with</a:t>
            </a:r>
          </a:p>
          <a:p>
            <a:pPr lvl="2"/>
            <a:r>
              <a:rPr lang="en-US" dirty="0"/>
              <a:t>Taking a previous meter reading and subtracting a current reading in order to calculate usage</a:t>
            </a:r>
          </a:p>
          <a:p>
            <a:pPr lvl="2"/>
            <a:r>
              <a:rPr lang="en-US" dirty="0"/>
              <a:t>Taking a usage amount and pro-rating it at certain tiers</a:t>
            </a:r>
          </a:p>
          <a:p>
            <a:pPr lvl="2"/>
            <a:r>
              <a:rPr lang="en-US" dirty="0"/>
              <a:t>Using multiple sales tax rates for different sales items on the same invoice</a:t>
            </a:r>
          </a:p>
          <a:p>
            <a:pPr lvl="1"/>
            <a:r>
              <a:rPr lang="en-US" b="1" dirty="0"/>
              <a:t>The solution is to</a:t>
            </a:r>
          </a:p>
          <a:p>
            <a:pPr lvl="2"/>
            <a:r>
              <a:rPr lang="en-US" dirty="0"/>
              <a:t>Create memorized transactions for every customer</a:t>
            </a:r>
          </a:p>
          <a:p>
            <a:pPr lvl="2"/>
            <a:r>
              <a:rPr lang="en-US" dirty="0"/>
              <a:t>Use a third-party invoicing system like ClerkBooks</a:t>
            </a:r>
          </a:p>
          <a:p>
            <a:endParaRPr lang="en-US" b="1" dirty="0"/>
          </a:p>
        </p:txBody>
      </p:sp>
    </p:spTree>
    <p:extLst>
      <p:ext uri="{BB962C8B-B14F-4D97-AF65-F5344CB8AC3E}">
        <p14:creationId xmlns:p14="http://schemas.microsoft.com/office/powerpoint/2010/main" val="22678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p:cNvSpPr>
            <a:spLocks noGrp="1"/>
          </p:cNvSpPr>
          <p:nvPr>
            <p:ph idx="1"/>
          </p:nvPr>
        </p:nvSpPr>
        <p:spPr>
          <a:xfrm>
            <a:off x="457200" y="762000"/>
            <a:ext cx="8229600" cy="5791200"/>
          </a:xfrm>
        </p:spPr>
        <p:txBody>
          <a:bodyPr/>
          <a:lstStyle/>
          <a:p>
            <a:r>
              <a:rPr lang="en-US" b="1" dirty="0"/>
              <a:t>Start with the Customer Center</a:t>
            </a:r>
            <a:endParaRPr lang="en-US" dirty="0"/>
          </a:p>
          <a:p>
            <a:endParaRPr lang="en-US" b="1" dirty="0"/>
          </a:p>
        </p:txBody>
      </p:sp>
      <p:pic>
        <p:nvPicPr>
          <p:cNvPr id="4" name="Picture 3">
            <a:extLst>
              <a:ext uri="{FF2B5EF4-FFF2-40B4-BE49-F238E27FC236}">
                <a16:creationId xmlns:a16="http://schemas.microsoft.com/office/drawing/2014/main" id="{31065447-7972-407E-A721-33025289EFE0}"/>
              </a:ext>
            </a:extLst>
          </p:cNvPr>
          <p:cNvPicPr>
            <a:picLocks noChangeAspect="1"/>
          </p:cNvPicPr>
          <p:nvPr/>
        </p:nvPicPr>
        <p:blipFill rotWithShape="1">
          <a:blip r:embed="rId2"/>
          <a:srcRect t="2969"/>
          <a:stretch/>
        </p:blipFill>
        <p:spPr>
          <a:xfrm>
            <a:off x="593137" y="1295400"/>
            <a:ext cx="7990337" cy="5082867"/>
          </a:xfrm>
          <a:prstGeom prst="rect">
            <a:avLst/>
          </a:prstGeom>
        </p:spPr>
      </p:pic>
    </p:spTree>
    <p:extLst>
      <p:ext uri="{BB962C8B-B14F-4D97-AF65-F5344CB8AC3E}">
        <p14:creationId xmlns:p14="http://schemas.microsoft.com/office/powerpoint/2010/main" val="22112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093-0FF3-4333-88D9-099E217F5FA1}"/>
              </a:ext>
            </a:extLst>
          </p:cNvPr>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a:extLst>
              <a:ext uri="{FF2B5EF4-FFF2-40B4-BE49-F238E27FC236}">
                <a16:creationId xmlns:a16="http://schemas.microsoft.com/office/drawing/2014/main" id="{54E76D12-0BC8-4843-A1CB-268934F0E1F9}"/>
              </a:ext>
            </a:extLst>
          </p:cNvPr>
          <p:cNvSpPr>
            <a:spLocks noGrp="1"/>
          </p:cNvSpPr>
          <p:nvPr>
            <p:ph idx="1"/>
          </p:nvPr>
        </p:nvSpPr>
        <p:spPr>
          <a:xfrm>
            <a:off x="457200" y="914400"/>
            <a:ext cx="8229600" cy="5562600"/>
          </a:xfrm>
        </p:spPr>
        <p:txBody>
          <a:bodyPr/>
          <a:lstStyle/>
          <a:p>
            <a:r>
              <a:rPr lang="en-US" b="1" dirty="0"/>
              <a:t>Manage Services, Routes and Meter Readings in Utility Billing Module</a:t>
            </a:r>
            <a:endParaRPr lang="en-US" dirty="0"/>
          </a:p>
          <a:p>
            <a:endParaRPr lang="en-US" dirty="0"/>
          </a:p>
        </p:txBody>
      </p:sp>
      <p:pic>
        <p:nvPicPr>
          <p:cNvPr id="4" name="Picture 3">
            <a:extLst>
              <a:ext uri="{FF2B5EF4-FFF2-40B4-BE49-F238E27FC236}">
                <a16:creationId xmlns:a16="http://schemas.microsoft.com/office/drawing/2014/main" id="{15CE369E-AF2E-4D80-8116-7FB3350B5AA3}"/>
              </a:ext>
            </a:extLst>
          </p:cNvPr>
          <p:cNvPicPr>
            <a:picLocks noChangeAspect="1"/>
          </p:cNvPicPr>
          <p:nvPr/>
        </p:nvPicPr>
        <p:blipFill>
          <a:blip r:embed="rId2"/>
          <a:stretch>
            <a:fillRect/>
          </a:stretch>
        </p:blipFill>
        <p:spPr>
          <a:xfrm>
            <a:off x="560201" y="1752600"/>
            <a:ext cx="8013491" cy="4191000"/>
          </a:xfrm>
          <a:prstGeom prst="rect">
            <a:avLst/>
          </a:prstGeom>
        </p:spPr>
      </p:pic>
    </p:spTree>
    <p:extLst>
      <p:ext uri="{BB962C8B-B14F-4D97-AF65-F5344CB8AC3E}">
        <p14:creationId xmlns:p14="http://schemas.microsoft.com/office/powerpoint/2010/main" val="14898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093-0FF3-4333-88D9-099E217F5FA1}"/>
              </a:ext>
            </a:extLst>
          </p:cNvPr>
          <p:cNvSpPr>
            <a:spLocks noGrp="1"/>
          </p:cNvSpPr>
          <p:nvPr>
            <p:ph type="title"/>
          </p:nvPr>
        </p:nvSpPr>
        <p:spPr>
          <a:xfrm>
            <a:off x="-76200" y="0"/>
            <a:ext cx="92202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a:extLst>
              <a:ext uri="{FF2B5EF4-FFF2-40B4-BE49-F238E27FC236}">
                <a16:creationId xmlns:a16="http://schemas.microsoft.com/office/drawing/2014/main" id="{54E76D12-0BC8-4843-A1CB-268934F0E1F9}"/>
              </a:ext>
            </a:extLst>
          </p:cNvPr>
          <p:cNvSpPr>
            <a:spLocks noGrp="1"/>
          </p:cNvSpPr>
          <p:nvPr>
            <p:ph idx="1"/>
          </p:nvPr>
        </p:nvSpPr>
        <p:spPr/>
        <p:txBody>
          <a:bodyPr/>
          <a:lstStyle/>
          <a:p>
            <a:r>
              <a:rPr lang="en-US" b="1" dirty="0"/>
              <a:t>Manage Invoices in QuickBooks</a:t>
            </a:r>
            <a:endParaRPr lang="en-US" dirty="0"/>
          </a:p>
          <a:p>
            <a:endParaRPr lang="en-US" dirty="0"/>
          </a:p>
        </p:txBody>
      </p:sp>
      <p:pic>
        <p:nvPicPr>
          <p:cNvPr id="4" name="Picture 3">
            <a:extLst>
              <a:ext uri="{FF2B5EF4-FFF2-40B4-BE49-F238E27FC236}">
                <a16:creationId xmlns:a16="http://schemas.microsoft.com/office/drawing/2014/main" id="{D3BE05A7-C3A5-4680-94A8-2F8EFAF008F5}"/>
              </a:ext>
            </a:extLst>
          </p:cNvPr>
          <p:cNvPicPr>
            <a:picLocks noChangeAspect="1"/>
          </p:cNvPicPr>
          <p:nvPr/>
        </p:nvPicPr>
        <p:blipFill rotWithShape="1">
          <a:blip r:embed="rId2"/>
          <a:srcRect t="2969"/>
          <a:stretch/>
        </p:blipFill>
        <p:spPr>
          <a:xfrm>
            <a:off x="609600" y="1447800"/>
            <a:ext cx="7848600" cy="4992704"/>
          </a:xfrm>
          <a:prstGeom prst="rect">
            <a:avLst/>
          </a:prstGeom>
        </p:spPr>
      </p:pic>
    </p:spTree>
    <p:extLst>
      <p:ext uri="{BB962C8B-B14F-4D97-AF65-F5344CB8AC3E}">
        <p14:creationId xmlns:p14="http://schemas.microsoft.com/office/powerpoint/2010/main" val="13796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Cover the Basics?</a:t>
            </a:r>
          </a:p>
        </p:txBody>
      </p:sp>
      <p:sp>
        <p:nvSpPr>
          <p:cNvPr id="3" name="Content Placeholder 2"/>
          <p:cNvSpPr>
            <a:spLocks noGrp="1"/>
          </p:cNvSpPr>
          <p:nvPr>
            <p:ph sz="quarter" idx="13"/>
          </p:nvPr>
        </p:nvSpPr>
        <p:spPr>
          <a:xfrm>
            <a:off x="76200" y="1143000"/>
            <a:ext cx="5943600" cy="3200400"/>
          </a:xfrm>
        </p:spPr>
        <p:txBody>
          <a:bodyPr>
            <a:normAutofit/>
          </a:bodyPr>
          <a:lstStyle/>
          <a:p>
            <a:pPr marL="225425" indent="-182563" defTabSz="114300"/>
            <a:r>
              <a:rPr lang="en-US" dirty="0"/>
              <a:t>It is easy to get “tunnel vision.”</a:t>
            </a:r>
          </a:p>
          <a:p>
            <a:pPr marL="574675" lvl="2" indent="-182563"/>
            <a:r>
              <a:rPr lang="en-US" dirty="0"/>
              <a:t>How many times do we do something just because it is the way it has always been done?</a:t>
            </a:r>
          </a:p>
          <a:p>
            <a:pPr marL="574675" lvl="2" indent="-182563"/>
            <a:r>
              <a:rPr lang="en-US" dirty="0"/>
              <a:t>This little refresher will help you understand the why behind what we do.</a:t>
            </a:r>
          </a:p>
          <a:p>
            <a:pPr marL="574675" lvl="2" indent="-182563"/>
            <a:r>
              <a:rPr lang="en-US" dirty="0"/>
              <a:t>Stress and anxiety occur when expectations are at one level and reality is at a different level. Understanding what your system can do and what it cannot do will help balance expectations with reality.</a:t>
            </a:r>
          </a:p>
        </p:txBody>
      </p:sp>
      <p:sp>
        <p:nvSpPr>
          <p:cNvPr id="5" name="Content Placeholder 2"/>
          <p:cNvSpPr txBox="1">
            <a:spLocks/>
          </p:cNvSpPr>
          <p:nvPr/>
        </p:nvSpPr>
        <p:spPr>
          <a:xfrm>
            <a:off x="76200" y="4267200"/>
            <a:ext cx="8991600" cy="24384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dirty="0"/>
              <a:t>Software systems can be mysterious.</a:t>
            </a:r>
          </a:p>
          <a:p>
            <a:pPr lvl="1"/>
            <a:r>
              <a:rPr lang="en-US" dirty="0"/>
              <a:t>QuickBooks uses intuitive forms for most data entry tasks. </a:t>
            </a:r>
          </a:p>
          <a:p>
            <a:pPr lvl="1"/>
            <a:r>
              <a:rPr lang="en-US" dirty="0"/>
              <a:t>We need to understand what should be happening in the background in order to enter, and troubleshoot, non-traditional data entry tasks.</a:t>
            </a:r>
          </a:p>
          <a:p>
            <a:r>
              <a:rPr lang="en-US" dirty="0"/>
              <a:t>This will allow us to use the same vocabulary in further training – to make sure we are all on the same page.</a:t>
            </a:r>
          </a:p>
          <a:p>
            <a:pPr lvl="1"/>
            <a:endParaRPr lang="en-US" dirty="0"/>
          </a:p>
        </p:txBody>
      </p:sp>
      <p:pic>
        <p:nvPicPr>
          <p:cNvPr id="6" name="Picture 3" descr="C:\Documents and Settings\Eddie\Local Settings\Temporary Internet Files\Content.IE5\P88ULM8D\MP900442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857375"/>
            <a:ext cx="2743200" cy="248602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78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p:cTn id="5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093-0FF3-4333-88D9-099E217F5FA1}"/>
              </a:ext>
            </a:extLst>
          </p:cNvPr>
          <p:cNvSpPr>
            <a:spLocks noGrp="1"/>
          </p:cNvSpPr>
          <p:nvPr>
            <p:ph type="title"/>
          </p:nvPr>
        </p:nvSpPr>
        <p:spPr>
          <a:xfrm>
            <a:off x="228600" y="0"/>
            <a:ext cx="89154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a:extLst>
              <a:ext uri="{FF2B5EF4-FFF2-40B4-BE49-F238E27FC236}">
                <a16:creationId xmlns:a16="http://schemas.microsoft.com/office/drawing/2014/main" id="{54E76D12-0BC8-4843-A1CB-268934F0E1F9}"/>
              </a:ext>
            </a:extLst>
          </p:cNvPr>
          <p:cNvSpPr>
            <a:spLocks noGrp="1"/>
          </p:cNvSpPr>
          <p:nvPr>
            <p:ph idx="1"/>
          </p:nvPr>
        </p:nvSpPr>
        <p:spPr>
          <a:xfrm>
            <a:off x="457200" y="914400"/>
            <a:ext cx="8229600" cy="5562600"/>
          </a:xfrm>
        </p:spPr>
        <p:txBody>
          <a:bodyPr/>
          <a:lstStyle/>
          <a:p>
            <a:r>
              <a:rPr lang="en-US" b="1" dirty="0"/>
              <a:t>Manage Customer Payments in QuickBooks</a:t>
            </a:r>
            <a:endParaRPr lang="en-US" dirty="0"/>
          </a:p>
          <a:p>
            <a:endParaRPr lang="en-US" dirty="0"/>
          </a:p>
        </p:txBody>
      </p:sp>
      <p:pic>
        <p:nvPicPr>
          <p:cNvPr id="5" name="Picture 4">
            <a:extLst>
              <a:ext uri="{FF2B5EF4-FFF2-40B4-BE49-F238E27FC236}">
                <a16:creationId xmlns:a16="http://schemas.microsoft.com/office/drawing/2014/main" id="{0DE374DB-853E-4B79-8AA0-0627B8D139E2}"/>
              </a:ext>
            </a:extLst>
          </p:cNvPr>
          <p:cNvPicPr>
            <a:picLocks noChangeAspect="1"/>
          </p:cNvPicPr>
          <p:nvPr/>
        </p:nvPicPr>
        <p:blipFill rotWithShape="1">
          <a:blip r:embed="rId2"/>
          <a:srcRect t="2969"/>
          <a:stretch/>
        </p:blipFill>
        <p:spPr>
          <a:xfrm>
            <a:off x="581227" y="1371600"/>
            <a:ext cx="7920560" cy="5038481"/>
          </a:xfrm>
          <a:prstGeom prst="rect">
            <a:avLst/>
          </a:prstGeom>
        </p:spPr>
      </p:pic>
    </p:spTree>
    <p:extLst>
      <p:ext uri="{BB962C8B-B14F-4D97-AF65-F5344CB8AC3E}">
        <p14:creationId xmlns:p14="http://schemas.microsoft.com/office/powerpoint/2010/main" val="38092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093-0FF3-4333-88D9-099E217F5FA1}"/>
              </a:ext>
            </a:extLst>
          </p:cNvPr>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a:extLst>
              <a:ext uri="{FF2B5EF4-FFF2-40B4-BE49-F238E27FC236}">
                <a16:creationId xmlns:a16="http://schemas.microsoft.com/office/drawing/2014/main" id="{54E76D12-0BC8-4843-A1CB-268934F0E1F9}"/>
              </a:ext>
            </a:extLst>
          </p:cNvPr>
          <p:cNvSpPr>
            <a:spLocks noGrp="1"/>
          </p:cNvSpPr>
          <p:nvPr>
            <p:ph idx="1"/>
          </p:nvPr>
        </p:nvSpPr>
        <p:spPr/>
        <p:txBody>
          <a:bodyPr/>
          <a:lstStyle/>
          <a:p>
            <a:r>
              <a:rPr lang="en-US" b="1" dirty="0"/>
              <a:t>Make Deposits in QuickBooks</a:t>
            </a:r>
            <a:endParaRPr lang="en-US" dirty="0"/>
          </a:p>
          <a:p>
            <a:endParaRPr lang="en-US" dirty="0"/>
          </a:p>
        </p:txBody>
      </p:sp>
      <p:pic>
        <p:nvPicPr>
          <p:cNvPr id="4" name="Picture 3">
            <a:extLst>
              <a:ext uri="{FF2B5EF4-FFF2-40B4-BE49-F238E27FC236}">
                <a16:creationId xmlns:a16="http://schemas.microsoft.com/office/drawing/2014/main" id="{1850CC05-636F-4A19-ABC2-FC2593CB69CA}"/>
              </a:ext>
            </a:extLst>
          </p:cNvPr>
          <p:cNvPicPr>
            <a:picLocks noChangeAspect="1"/>
          </p:cNvPicPr>
          <p:nvPr/>
        </p:nvPicPr>
        <p:blipFill rotWithShape="1">
          <a:blip r:embed="rId2"/>
          <a:srcRect t="2969"/>
          <a:stretch/>
        </p:blipFill>
        <p:spPr>
          <a:xfrm>
            <a:off x="636726" y="1295400"/>
            <a:ext cx="7870548" cy="5006666"/>
          </a:xfrm>
          <a:prstGeom prst="rect">
            <a:avLst/>
          </a:prstGeom>
        </p:spPr>
      </p:pic>
    </p:spTree>
    <p:extLst>
      <p:ext uri="{BB962C8B-B14F-4D97-AF65-F5344CB8AC3E}">
        <p14:creationId xmlns:p14="http://schemas.microsoft.com/office/powerpoint/2010/main" val="328625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0093-0FF3-4333-88D9-099E217F5FA1}"/>
              </a:ext>
            </a:extLst>
          </p:cNvPr>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Utility Billing</a:t>
            </a:r>
          </a:p>
        </p:txBody>
      </p:sp>
      <p:sp>
        <p:nvSpPr>
          <p:cNvPr id="3" name="Content Placeholder 2">
            <a:extLst>
              <a:ext uri="{FF2B5EF4-FFF2-40B4-BE49-F238E27FC236}">
                <a16:creationId xmlns:a16="http://schemas.microsoft.com/office/drawing/2014/main" id="{54E76D12-0BC8-4843-A1CB-268934F0E1F9}"/>
              </a:ext>
            </a:extLst>
          </p:cNvPr>
          <p:cNvSpPr>
            <a:spLocks noGrp="1"/>
          </p:cNvSpPr>
          <p:nvPr>
            <p:ph idx="1"/>
          </p:nvPr>
        </p:nvSpPr>
        <p:spPr/>
        <p:txBody>
          <a:bodyPr/>
          <a:lstStyle/>
          <a:p>
            <a:r>
              <a:rPr lang="en-US" b="1" dirty="0"/>
              <a:t>Manage Sales Taxes in QuickBooks</a:t>
            </a:r>
            <a:endParaRPr lang="en-US" dirty="0"/>
          </a:p>
          <a:p>
            <a:endParaRPr lang="en-US" dirty="0"/>
          </a:p>
        </p:txBody>
      </p:sp>
      <p:pic>
        <p:nvPicPr>
          <p:cNvPr id="5" name="Picture 4">
            <a:extLst>
              <a:ext uri="{FF2B5EF4-FFF2-40B4-BE49-F238E27FC236}">
                <a16:creationId xmlns:a16="http://schemas.microsoft.com/office/drawing/2014/main" id="{2B86193A-C87B-4A1D-9344-B27C3AED8BBA}"/>
              </a:ext>
            </a:extLst>
          </p:cNvPr>
          <p:cNvPicPr>
            <a:picLocks noChangeAspect="1"/>
          </p:cNvPicPr>
          <p:nvPr/>
        </p:nvPicPr>
        <p:blipFill rotWithShape="1">
          <a:blip r:embed="rId2"/>
          <a:srcRect t="2969"/>
          <a:stretch/>
        </p:blipFill>
        <p:spPr>
          <a:xfrm>
            <a:off x="533400" y="1262332"/>
            <a:ext cx="7546608" cy="4800600"/>
          </a:xfrm>
          <a:prstGeom prst="rect">
            <a:avLst/>
          </a:prstGeom>
        </p:spPr>
      </p:pic>
      <p:pic>
        <p:nvPicPr>
          <p:cNvPr id="6" name="Picture 5">
            <a:extLst>
              <a:ext uri="{FF2B5EF4-FFF2-40B4-BE49-F238E27FC236}">
                <a16:creationId xmlns:a16="http://schemas.microsoft.com/office/drawing/2014/main" id="{F6E6DB91-114F-4D61-BCE2-8FD62FF53B22}"/>
              </a:ext>
            </a:extLst>
          </p:cNvPr>
          <p:cNvPicPr>
            <a:picLocks noChangeAspect="1"/>
          </p:cNvPicPr>
          <p:nvPr/>
        </p:nvPicPr>
        <p:blipFill>
          <a:blip r:embed="rId3"/>
          <a:stretch>
            <a:fillRect/>
          </a:stretch>
        </p:blipFill>
        <p:spPr>
          <a:xfrm>
            <a:off x="4606505" y="4121453"/>
            <a:ext cx="3209983" cy="1610186"/>
          </a:xfrm>
          <a:prstGeom prst="rect">
            <a:avLst/>
          </a:prstGeom>
        </p:spPr>
      </p:pic>
      <p:pic>
        <p:nvPicPr>
          <p:cNvPr id="7" name="Picture 6">
            <a:extLst>
              <a:ext uri="{FF2B5EF4-FFF2-40B4-BE49-F238E27FC236}">
                <a16:creationId xmlns:a16="http://schemas.microsoft.com/office/drawing/2014/main" id="{032AB1E1-8E53-47D7-BDC9-80BB0CEB1F6D}"/>
              </a:ext>
            </a:extLst>
          </p:cNvPr>
          <p:cNvPicPr>
            <a:picLocks noChangeAspect="1"/>
          </p:cNvPicPr>
          <p:nvPr/>
        </p:nvPicPr>
        <p:blipFill rotWithShape="1">
          <a:blip r:embed="rId4"/>
          <a:srcRect l="17689" t="40491" r="5227" b="7637"/>
          <a:stretch/>
        </p:blipFill>
        <p:spPr>
          <a:xfrm>
            <a:off x="3297833" y="2057400"/>
            <a:ext cx="5827328" cy="1718383"/>
          </a:xfrm>
          <a:prstGeom prst="rect">
            <a:avLst/>
          </a:prstGeom>
        </p:spPr>
      </p:pic>
    </p:spTree>
    <p:extLst>
      <p:ext uri="{BB962C8B-B14F-4D97-AF65-F5344CB8AC3E}">
        <p14:creationId xmlns:p14="http://schemas.microsoft.com/office/powerpoint/2010/main" val="16219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par>
                                <p:cTn id="8" presetID="14" presetClass="entr" presetSubtype="5"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500"/>
                                        <p:tgtEl>
                                          <p:spTgt spid="7"/>
                                        </p:tgtEl>
                                      </p:cBhvr>
                                    </p:animEffect>
                                  </p:childTnLst>
                                </p:cTn>
                              </p:par>
                              <p:par>
                                <p:cTn id="11" presetID="14"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Payroll</a:t>
            </a:r>
          </a:p>
        </p:txBody>
      </p:sp>
      <p:sp>
        <p:nvSpPr>
          <p:cNvPr id="3" name="Content Placeholder 2"/>
          <p:cNvSpPr>
            <a:spLocks noGrp="1"/>
          </p:cNvSpPr>
          <p:nvPr>
            <p:ph idx="1"/>
          </p:nvPr>
        </p:nvSpPr>
        <p:spPr>
          <a:xfrm>
            <a:off x="0" y="990600"/>
            <a:ext cx="9144000" cy="5486400"/>
          </a:xfrm>
        </p:spPr>
        <p:txBody>
          <a:bodyPr/>
          <a:lstStyle/>
          <a:p>
            <a:r>
              <a:rPr lang="en-US" b="1" dirty="0"/>
              <a:t>QuickBooks has several options for payroll</a:t>
            </a:r>
          </a:p>
          <a:p>
            <a:pPr lvl="1"/>
            <a:r>
              <a:rPr lang="en-US" b="1" dirty="0"/>
              <a:t>Manual Payroll</a:t>
            </a:r>
          </a:p>
          <a:p>
            <a:pPr lvl="2"/>
            <a:r>
              <a:rPr lang="en-US" dirty="0"/>
              <a:t>create paychecks, calculates gross pay by multiplying payrate times hours, calculates % or flat rate taxes and benefit deductions, tracks sick and vacation time earned, taken and remaining, creates paystubs, creates liability checks </a:t>
            </a:r>
          </a:p>
          <a:p>
            <a:pPr lvl="1"/>
            <a:r>
              <a:rPr lang="en-US" b="1" dirty="0"/>
              <a:t>Enhanced Payroll Subscription</a:t>
            </a:r>
          </a:p>
          <a:p>
            <a:pPr lvl="2"/>
            <a:r>
              <a:rPr lang="en-US" dirty="0"/>
              <a:t>$450 per year plus $2 per employee per month</a:t>
            </a:r>
          </a:p>
          <a:p>
            <a:pPr lvl="2"/>
            <a:r>
              <a:rPr lang="en-US" dirty="0"/>
              <a:t>Includes everything in Manual Payroll plus state and federal tax tables, direct deposit, </a:t>
            </a:r>
            <a:r>
              <a:rPr lang="en-US" dirty="0" err="1"/>
              <a:t>eFile</a:t>
            </a:r>
            <a:r>
              <a:rPr lang="en-US" dirty="0"/>
              <a:t>, </a:t>
            </a:r>
            <a:r>
              <a:rPr lang="en-US" dirty="0" err="1"/>
              <a:t>ePay</a:t>
            </a:r>
            <a:r>
              <a:rPr lang="en-US" dirty="0"/>
              <a:t> and print 941s, W2s, 1099s on plain paper</a:t>
            </a:r>
          </a:p>
          <a:p>
            <a:pPr lvl="1"/>
            <a:r>
              <a:rPr lang="en-US" b="1" dirty="0"/>
              <a:t>Full Service Payroll</a:t>
            </a:r>
          </a:p>
          <a:p>
            <a:pPr lvl="2"/>
            <a:r>
              <a:rPr lang="en-US" dirty="0"/>
              <a:t>$80 per month=$960 per year plus $4 per employee per month</a:t>
            </a:r>
          </a:p>
          <a:p>
            <a:pPr lvl="2"/>
            <a:r>
              <a:rPr lang="en-US" dirty="0"/>
              <a:t>They will do payroll for you</a:t>
            </a:r>
          </a:p>
          <a:p>
            <a:pPr lvl="3"/>
            <a:endParaRPr lang="en-US" dirty="0"/>
          </a:p>
          <a:p>
            <a:endParaRPr lang="en-US" b="1" dirty="0"/>
          </a:p>
        </p:txBody>
      </p:sp>
    </p:spTree>
    <p:extLst>
      <p:ext uri="{BB962C8B-B14F-4D97-AF65-F5344CB8AC3E}">
        <p14:creationId xmlns:p14="http://schemas.microsoft.com/office/powerpoint/2010/main" val="41275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Payroll</a:t>
            </a:r>
          </a:p>
        </p:txBody>
      </p:sp>
      <p:sp>
        <p:nvSpPr>
          <p:cNvPr id="3" name="Content Placeholder 2"/>
          <p:cNvSpPr>
            <a:spLocks noGrp="1"/>
          </p:cNvSpPr>
          <p:nvPr>
            <p:ph idx="1"/>
          </p:nvPr>
        </p:nvSpPr>
        <p:spPr/>
        <p:txBody>
          <a:bodyPr/>
          <a:lstStyle/>
          <a:p>
            <a:r>
              <a:rPr lang="en-US" b="1" dirty="0"/>
              <a:t>Payroll Center</a:t>
            </a:r>
          </a:p>
          <a:p>
            <a:endParaRPr lang="en-US" b="1" dirty="0"/>
          </a:p>
        </p:txBody>
      </p:sp>
      <p:pic>
        <p:nvPicPr>
          <p:cNvPr id="4" name="Picture 3">
            <a:extLst>
              <a:ext uri="{FF2B5EF4-FFF2-40B4-BE49-F238E27FC236}">
                <a16:creationId xmlns:a16="http://schemas.microsoft.com/office/drawing/2014/main" id="{4A154644-C218-405D-858E-97AB9B83C9DC}"/>
              </a:ext>
            </a:extLst>
          </p:cNvPr>
          <p:cNvPicPr>
            <a:picLocks noChangeAspect="1"/>
          </p:cNvPicPr>
          <p:nvPr/>
        </p:nvPicPr>
        <p:blipFill rotWithShape="1">
          <a:blip r:embed="rId2"/>
          <a:srcRect l="33333" t="42593" r="25000" b="12963"/>
          <a:stretch/>
        </p:blipFill>
        <p:spPr>
          <a:xfrm>
            <a:off x="513991" y="1295400"/>
            <a:ext cx="8116018" cy="4869611"/>
          </a:xfrm>
          <a:prstGeom prst="rect">
            <a:avLst/>
          </a:prstGeom>
        </p:spPr>
      </p:pic>
    </p:spTree>
    <p:extLst>
      <p:ext uri="{BB962C8B-B14F-4D97-AF65-F5344CB8AC3E}">
        <p14:creationId xmlns:p14="http://schemas.microsoft.com/office/powerpoint/2010/main" val="26166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Payroll</a:t>
            </a:r>
          </a:p>
        </p:txBody>
      </p:sp>
      <p:sp>
        <p:nvSpPr>
          <p:cNvPr id="3" name="Content Placeholder 2"/>
          <p:cNvSpPr>
            <a:spLocks noGrp="1"/>
          </p:cNvSpPr>
          <p:nvPr>
            <p:ph idx="1"/>
          </p:nvPr>
        </p:nvSpPr>
        <p:spPr/>
        <p:txBody>
          <a:bodyPr/>
          <a:lstStyle/>
          <a:p>
            <a:r>
              <a:rPr lang="en-US" b="1" dirty="0"/>
              <a:t>Payroll Schedules</a:t>
            </a:r>
          </a:p>
          <a:p>
            <a:endParaRPr lang="en-US" b="1" dirty="0"/>
          </a:p>
        </p:txBody>
      </p:sp>
      <p:pic>
        <p:nvPicPr>
          <p:cNvPr id="5" name="Picture 4">
            <a:extLst>
              <a:ext uri="{FF2B5EF4-FFF2-40B4-BE49-F238E27FC236}">
                <a16:creationId xmlns:a16="http://schemas.microsoft.com/office/drawing/2014/main" id="{E5101590-6DAE-41AC-9CB4-5370B02CF38C}"/>
              </a:ext>
            </a:extLst>
          </p:cNvPr>
          <p:cNvPicPr>
            <a:picLocks noChangeAspect="1"/>
          </p:cNvPicPr>
          <p:nvPr/>
        </p:nvPicPr>
        <p:blipFill rotWithShape="1">
          <a:blip r:embed="rId2"/>
          <a:srcRect l="9408" t="11964"/>
          <a:stretch/>
        </p:blipFill>
        <p:spPr>
          <a:xfrm>
            <a:off x="522101" y="1262692"/>
            <a:ext cx="8099797" cy="4332616"/>
          </a:xfrm>
          <a:prstGeom prst="rect">
            <a:avLst/>
          </a:prstGeom>
        </p:spPr>
      </p:pic>
    </p:spTree>
    <p:extLst>
      <p:ext uri="{BB962C8B-B14F-4D97-AF65-F5344CB8AC3E}">
        <p14:creationId xmlns:p14="http://schemas.microsoft.com/office/powerpoint/2010/main" val="17201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Payroll</a:t>
            </a:r>
          </a:p>
        </p:txBody>
      </p:sp>
      <p:sp>
        <p:nvSpPr>
          <p:cNvPr id="3" name="Content Placeholder 2"/>
          <p:cNvSpPr>
            <a:spLocks noGrp="1"/>
          </p:cNvSpPr>
          <p:nvPr>
            <p:ph idx="1"/>
          </p:nvPr>
        </p:nvSpPr>
        <p:spPr/>
        <p:txBody>
          <a:bodyPr/>
          <a:lstStyle/>
          <a:p>
            <a:r>
              <a:rPr lang="en-US" b="1" dirty="0"/>
              <a:t>Creating Paychecks</a:t>
            </a:r>
          </a:p>
          <a:p>
            <a:pPr lvl="1"/>
            <a:r>
              <a:rPr lang="en-US" dirty="0"/>
              <a:t>Adding Hours</a:t>
            </a:r>
          </a:p>
        </p:txBody>
      </p:sp>
      <p:pic>
        <p:nvPicPr>
          <p:cNvPr id="4" name="Picture 3">
            <a:extLst>
              <a:ext uri="{FF2B5EF4-FFF2-40B4-BE49-F238E27FC236}">
                <a16:creationId xmlns:a16="http://schemas.microsoft.com/office/drawing/2014/main" id="{6ED7F211-ACB7-48F2-AE49-603740598491}"/>
              </a:ext>
            </a:extLst>
          </p:cNvPr>
          <p:cNvPicPr>
            <a:picLocks noChangeAspect="1"/>
          </p:cNvPicPr>
          <p:nvPr/>
        </p:nvPicPr>
        <p:blipFill rotWithShape="1">
          <a:blip r:embed="rId2"/>
          <a:srcRect l="9167" t="12151"/>
          <a:stretch/>
        </p:blipFill>
        <p:spPr>
          <a:xfrm>
            <a:off x="492541" y="1828800"/>
            <a:ext cx="8158918" cy="4343400"/>
          </a:xfrm>
          <a:prstGeom prst="rect">
            <a:avLst/>
          </a:prstGeom>
        </p:spPr>
      </p:pic>
    </p:spTree>
    <p:extLst>
      <p:ext uri="{BB962C8B-B14F-4D97-AF65-F5344CB8AC3E}">
        <p14:creationId xmlns:p14="http://schemas.microsoft.com/office/powerpoint/2010/main" val="36627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Data Entry</a:t>
            </a:r>
          </a:p>
        </p:txBody>
      </p:sp>
      <p:sp>
        <p:nvSpPr>
          <p:cNvPr id="3" name="Content Placeholder 2"/>
          <p:cNvSpPr>
            <a:spLocks noGrp="1"/>
          </p:cNvSpPr>
          <p:nvPr>
            <p:ph idx="1"/>
          </p:nvPr>
        </p:nvSpPr>
        <p:spPr/>
        <p:txBody>
          <a:bodyPr/>
          <a:lstStyle/>
          <a:p>
            <a:pPr algn="just"/>
            <a:r>
              <a:rPr lang="en-US" b="1" dirty="0"/>
              <a:t>Creating Paychecks</a:t>
            </a:r>
          </a:p>
          <a:p>
            <a:pPr lvl="1"/>
            <a:r>
              <a:rPr lang="en-US" dirty="0"/>
              <a:t>Paycheck Detail</a:t>
            </a:r>
          </a:p>
        </p:txBody>
      </p:sp>
      <p:pic>
        <p:nvPicPr>
          <p:cNvPr id="4" name="Picture 3">
            <a:extLst>
              <a:ext uri="{FF2B5EF4-FFF2-40B4-BE49-F238E27FC236}">
                <a16:creationId xmlns:a16="http://schemas.microsoft.com/office/drawing/2014/main" id="{6ED7F211-ACB7-48F2-AE49-603740598491}"/>
              </a:ext>
            </a:extLst>
          </p:cNvPr>
          <p:cNvPicPr>
            <a:picLocks noChangeAspect="1"/>
          </p:cNvPicPr>
          <p:nvPr/>
        </p:nvPicPr>
        <p:blipFill rotWithShape="1">
          <a:blip r:embed="rId2"/>
          <a:srcRect l="9167" t="12151"/>
          <a:stretch/>
        </p:blipFill>
        <p:spPr>
          <a:xfrm>
            <a:off x="487392" y="1676400"/>
            <a:ext cx="8158918" cy="4343400"/>
          </a:xfrm>
          <a:prstGeom prst="rect">
            <a:avLst/>
          </a:prstGeom>
        </p:spPr>
      </p:pic>
      <p:pic>
        <p:nvPicPr>
          <p:cNvPr id="5" name="Picture 4">
            <a:extLst>
              <a:ext uri="{FF2B5EF4-FFF2-40B4-BE49-F238E27FC236}">
                <a16:creationId xmlns:a16="http://schemas.microsoft.com/office/drawing/2014/main" id="{5F0DC902-8A6E-4897-838E-8F84393C309A}"/>
              </a:ext>
            </a:extLst>
          </p:cNvPr>
          <p:cNvPicPr>
            <a:picLocks noChangeAspect="1"/>
          </p:cNvPicPr>
          <p:nvPr/>
        </p:nvPicPr>
        <p:blipFill>
          <a:blip r:embed="rId3"/>
          <a:stretch>
            <a:fillRect/>
          </a:stretch>
        </p:blipFill>
        <p:spPr>
          <a:xfrm>
            <a:off x="1378874" y="1979762"/>
            <a:ext cx="6386251" cy="4419600"/>
          </a:xfrm>
          <a:prstGeom prst="rect">
            <a:avLst/>
          </a:prstGeom>
        </p:spPr>
      </p:pic>
    </p:spTree>
    <p:extLst>
      <p:ext uri="{BB962C8B-B14F-4D97-AF65-F5344CB8AC3E}">
        <p14:creationId xmlns:p14="http://schemas.microsoft.com/office/powerpoint/2010/main" val="25684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Paying Liabilities</a:t>
            </a:r>
          </a:p>
        </p:txBody>
      </p:sp>
      <p:sp>
        <p:nvSpPr>
          <p:cNvPr id="3" name="Content Placeholder 2"/>
          <p:cNvSpPr>
            <a:spLocks noGrp="1"/>
          </p:cNvSpPr>
          <p:nvPr>
            <p:ph idx="1"/>
          </p:nvPr>
        </p:nvSpPr>
        <p:spPr>
          <a:xfrm>
            <a:off x="457200" y="990600"/>
            <a:ext cx="2559170" cy="5486400"/>
          </a:xfrm>
        </p:spPr>
        <p:txBody>
          <a:bodyPr/>
          <a:lstStyle/>
          <a:p>
            <a:r>
              <a:rPr lang="en-US" b="1" dirty="0"/>
              <a:t>Payroll Summary</a:t>
            </a:r>
          </a:p>
          <a:p>
            <a:pPr lvl="1"/>
            <a:r>
              <a:rPr lang="en-US" dirty="0"/>
              <a:t>Print this every time you make a payment (before making the payment)</a:t>
            </a:r>
          </a:p>
          <a:p>
            <a:endParaRPr lang="en-US" b="1" dirty="0"/>
          </a:p>
        </p:txBody>
      </p:sp>
      <p:pic>
        <p:nvPicPr>
          <p:cNvPr id="4" name="Picture 3">
            <a:extLst>
              <a:ext uri="{FF2B5EF4-FFF2-40B4-BE49-F238E27FC236}">
                <a16:creationId xmlns:a16="http://schemas.microsoft.com/office/drawing/2014/main" id="{E21E67F2-9313-47A5-A073-935BDF70A238}"/>
              </a:ext>
            </a:extLst>
          </p:cNvPr>
          <p:cNvPicPr>
            <a:picLocks noChangeAspect="1"/>
          </p:cNvPicPr>
          <p:nvPr/>
        </p:nvPicPr>
        <p:blipFill rotWithShape="1">
          <a:blip r:embed="rId2"/>
          <a:srcRect l="13725" t="12222" r="10754"/>
          <a:stretch/>
        </p:blipFill>
        <p:spPr>
          <a:xfrm>
            <a:off x="3016370" y="990600"/>
            <a:ext cx="5638800" cy="5486400"/>
          </a:xfrm>
          <a:prstGeom prst="rect">
            <a:avLst/>
          </a:prstGeom>
        </p:spPr>
      </p:pic>
    </p:spTree>
    <p:extLst>
      <p:ext uri="{BB962C8B-B14F-4D97-AF65-F5344CB8AC3E}">
        <p14:creationId xmlns:p14="http://schemas.microsoft.com/office/powerpoint/2010/main" val="36131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Paying Liabilities</a:t>
            </a:r>
          </a:p>
        </p:txBody>
      </p:sp>
      <p:sp>
        <p:nvSpPr>
          <p:cNvPr id="3" name="Content Placeholder 2"/>
          <p:cNvSpPr>
            <a:spLocks noGrp="1"/>
          </p:cNvSpPr>
          <p:nvPr>
            <p:ph idx="1"/>
          </p:nvPr>
        </p:nvSpPr>
        <p:spPr>
          <a:xfrm>
            <a:off x="457200" y="917336"/>
            <a:ext cx="8229600" cy="5559663"/>
          </a:xfrm>
        </p:spPr>
        <p:txBody>
          <a:bodyPr/>
          <a:lstStyle/>
          <a:p>
            <a:r>
              <a:rPr lang="en-US" b="1" dirty="0"/>
              <a:t>Liability Schedules</a:t>
            </a:r>
          </a:p>
          <a:p>
            <a:endParaRPr lang="en-US" b="1" dirty="0"/>
          </a:p>
        </p:txBody>
      </p:sp>
      <p:pic>
        <p:nvPicPr>
          <p:cNvPr id="5" name="Picture 4">
            <a:extLst>
              <a:ext uri="{FF2B5EF4-FFF2-40B4-BE49-F238E27FC236}">
                <a16:creationId xmlns:a16="http://schemas.microsoft.com/office/drawing/2014/main" id="{2F4D3F53-411B-4509-8F15-35268D03439A}"/>
              </a:ext>
            </a:extLst>
          </p:cNvPr>
          <p:cNvPicPr>
            <a:picLocks noChangeAspect="1"/>
          </p:cNvPicPr>
          <p:nvPr/>
        </p:nvPicPr>
        <p:blipFill rotWithShape="1">
          <a:blip r:embed="rId2"/>
          <a:srcRect l="9167" t="12151"/>
          <a:stretch/>
        </p:blipFill>
        <p:spPr>
          <a:xfrm>
            <a:off x="457200" y="1600200"/>
            <a:ext cx="8153400" cy="4340463"/>
          </a:xfrm>
          <a:prstGeom prst="rect">
            <a:avLst/>
          </a:prstGeom>
        </p:spPr>
      </p:pic>
    </p:spTree>
    <p:extLst>
      <p:ext uri="{BB962C8B-B14F-4D97-AF65-F5344CB8AC3E}">
        <p14:creationId xmlns:p14="http://schemas.microsoft.com/office/powerpoint/2010/main" val="8377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Fund vs an Account?</a:t>
            </a:r>
          </a:p>
        </p:txBody>
      </p:sp>
      <p:sp>
        <p:nvSpPr>
          <p:cNvPr id="3" name="Content Placeholder 2"/>
          <p:cNvSpPr>
            <a:spLocks noGrp="1"/>
          </p:cNvSpPr>
          <p:nvPr>
            <p:ph sz="quarter" idx="13"/>
          </p:nvPr>
        </p:nvSpPr>
        <p:spPr/>
        <p:txBody>
          <a:bodyPr>
            <a:normAutofit lnSpcReduction="10000"/>
          </a:bodyPr>
          <a:lstStyle/>
          <a:p>
            <a:r>
              <a:rPr lang="en-US" b="1" dirty="0">
                <a:solidFill>
                  <a:schemeClr val="accent6">
                    <a:lumMod val="75000"/>
                  </a:schemeClr>
                </a:solidFill>
              </a:rPr>
              <a:t>Fund </a:t>
            </a:r>
            <a:r>
              <a:rPr lang="en-US" b="1" dirty="0"/>
              <a:t>– </a:t>
            </a:r>
            <a:r>
              <a:rPr lang="en-US" b="1" dirty="0">
                <a:solidFill>
                  <a:srgbClr val="CC0000"/>
                </a:solidFill>
              </a:rPr>
              <a:t>a fiscal and accounting entity with a self-balancing set of accounts</a:t>
            </a:r>
            <a:r>
              <a:rPr lang="en-US" b="1" dirty="0"/>
              <a:t> recording cash and other financial resources, together with related liabilities and residual equities or balances which are segregated for the purpose of carrying on specific activities or attaining certain objectives  in accordance with special regulations, restrictions or limitations.</a:t>
            </a:r>
          </a:p>
          <a:p>
            <a:r>
              <a:rPr lang="en-US" b="1" dirty="0">
                <a:solidFill>
                  <a:srgbClr val="CC0000"/>
                </a:solidFill>
              </a:rPr>
              <a:t>Account</a:t>
            </a:r>
            <a:r>
              <a:rPr lang="en-US" b="1" dirty="0"/>
              <a:t> - is </a:t>
            </a:r>
            <a:r>
              <a:rPr lang="en-US" b="1" dirty="0">
                <a:solidFill>
                  <a:srgbClr val="CC0000"/>
                </a:solidFill>
              </a:rPr>
              <a:t>a holding cell used for gathering related </a:t>
            </a:r>
            <a:r>
              <a:rPr lang="en-US" b="1" dirty="0"/>
              <a:t>balance sheet and income statement </a:t>
            </a:r>
            <a:r>
              <a:rPr lang="en-US" b="1" dirty="0">
                <a:solidFill>
                  <a:srgbClr val="CC0000"/>
                </a:solidFill>
              </a:rPr>
              <a:t>transaction data </a:t>
            </a:r>
            <a:r>
              <a:rPr lang="en-US" b="1" dirty="0"/>
              <a:t>in order to summarize that data.</a:t>
            </a:r>
          </a:p>
          <a:p>
            <a:pPr lvl="1"/>
            <a:r>
              <a:rPr lang="en-US" b="1" dirty="0"/>
              <a:t>A Fund has it’s own Asset accounts</a:t>
            </a:r>
          </a:p>
          <a:p>
            <a:pPr lvl="2"/>
            <a:r>
              <a:rPr lang="en-US" dirty="0"/>
              <a:t>Bank accounts, Accounts Receivable accounts</a:t>
            </a:r>
          </a:p>
          <a:p>
            <a:pPr lvl="1"/>
            <a:r>
              <a:rPr lang="en-US" b="1" dirty="0"/>
              <a:t>A Fund has it’s own Liability accounts</a:t>
            </a:r>
          </a:p>
          <a:p>
            <a:pPr lvl="2"/>
            <a:r>
              <a:rPr lang="en-US" dirty="0"/>
              <a:t>Payroll Liability accounts, Sales Tax Liability account</a:t>
            </a:r>
          </a:p>
          <a:p>
            <a:pPr lvl="1"/>
            <a:r>
              <a:rPr lang="en-US" b="1" dirty="0"/>
              <a:t>A Fund has it’s own Equity accounts</a:t>
            </a:r>
          </a:p>
          <a:p>
            <a:pPr lvl="2"/>
            <a:r>
              <a:rPr lang="en-US" dirty="0"/>
              <a:t>Fund Balance accounts (reserved, restricted, etc.)</a:t>
            </a:r>
          </a:p>
          <a:p>
            <a:pPr lvl="2"/>
            <a:r>
              <a:rPr lang="en-US" dirty="0"/>
              <a:t>Net Income: Income/Revenue accounts, Expense accounts</a:t>
            </a:r>
          </a:p>
          <a:p>
            <a:pPr lvl="3"/>
            <a:endParaRPr lang="en-US" dirty="0"/>
          </a:p>
        </p:txBody>
      </p:sp>
    </p:spTree>
    <p:extLst>
      <p:ext uri="{BB962C8B-B14F-4D97-AF65-F5344CB8AC3E}">
        <p14:creationId xmlns:p14="http://schemas.microsoft.com/office/powerpoint/2010/main" val="7762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Paying Liabilities</a:t>
            </a:r>
          </a:p>
        </p:txBody>
      </p:sp>
      <p:sp>
        <p:nvSpPr>
          <p:cNvPr id="3" name="Content Placeholder 2"/>
          <p:cNvSpPr>
            <a:spLocks noGrp="1"/>
          </p:cNvSpPr>
          <p:nvPr>
            <p:ph idx="1"/>
          </p:nvPr>
        </p:nvSpPr>
        <p:spPr>
          <a:xfrm>
            <a:off x="457200" y="917336"/>
            <a:ext cx="8229600" cy="5559663"/>
          </a:xfrm>
        </p:spPr>
        <p:txBody>
          <a:bodyPr/>
          <a:lstStyle/>
          <a:p>
            <a:r>
              <a:rPr lang="en-US" b="1" dirty="0"/>
              <a:t>Liability Checks</a:t>
            </a:r>
          </a:p>
          <a:p>
            <a:endParaRPr lang="en-US" b="1" dirty="0"/>
          </a:p>
        </p:txBody>
      </p:sp>
      <p:pic>
        <p:nvPicPr>
          <p:cNvPr id="5" name="Picture 4">
            <a:extLst>
              <a:ext uri="{FF2B5EF4-FFF2-40B4-BE49-F238E27FC236}">
                <a16:creationId xmlns:a16="http://schemas.microsoft.com/office/drawing/2014/main" id="{2F4D3F53-411B-4509-8F15-35268D03439A}"/>
              </a:ext>
            </a:extLst>
          </p:cNvPr>
          <p:cNvPicPr>
            <a:picLocks noChangeAspect="1"/>
          </p:cNvPicPr>
          <p:nvPr/>
        </p:nvPicPr>
        <p:blipFill rotWithShape="1">
          <a:blip r:embed="rId2"/>
          <a:srcRect l="9167" t="12151"/>
          <a:stretch/>
        </p:blipFill>
        <p:spPr>
          <a:xfrm>
            <a:off x="457200" y="1600200"/>
            <a:ext cx="8153400" cy="4340463"/>
          </a:xfrm>
          <a:prstGeom prst="rect">
            <a:avLst/>
          </a:prstGeom>
        </p:spPr>
      </p:pic>
      <p:pic>
        <p:nvPicPr>
          <p:cNvPr id="4" name="Picture 3">
            <a:extLst>
              <a:ext uri="{FF2B5EF4-FFF2-40B4-BE49-F238E27FC236}">
                <a16:creationId xmlns:a16="http://schemas.microsoft.com/office/drawing/2014/main" id="{9D0C8154-1DE4-41A2-A07B-DDCB4DA9EC6B}"/>
              </a:ext>
            </a:extLst>
          </p:cNvPr>
          <p:cNvPicPr>
            <a:picLocks noChangeAspect="1"/>
          </p:cNvPicPr>
          <p:nvPr/>
        </p:nvPicPr>
        <p:blipFill>
          <a:blip r:embed="rId3"/>
          <a:stretch>
            <a:fillRect/>
          </a:stretch>
        </p:blipFill>
        <p:spPr>
          <a:xfrm>
            <a:off x="2124697" y="1909824"/>
            <a:ext cx="5047005" cy="4500562"/>
          </a:xfrm>
          <a:prstGeom prst="rect">
            <a:avLst/>
          </a:prstGeom>
        </p:spPr>
      </p:pic>
    </p:spTree>
    <p:extLst>
      <p:ext uri="{BB962C8B-B14F-4D97-AF65-F5344CB8AC3E}">
        <p14:creationId xmlns:p14="http://schemas.microsoft.com/office/powerpoint/2010/main" val="41065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Paying Liabilities</a:t>
            </a:r>
          </a:p>
        </p:txBody>
      </p:sp>
      <p:sp>
        <p:nvSpPr>
          <p:cNvPr id="3" name="Content Placeholder 2"/>
          <p:cNvSpPr>
            <a:spLocks noGrp="1"/>
          </p:cNvSpPr>
          <p:nvPr>
            <p:ph idx="1"/>
          </p:nvPr>
        </p:nvSpPr>
        <p:spPr>
          <a:xfrm>
            <a:off x="457200" y="841538"/>
            <a:ext cx="8229600" cy="5635461"/>
          </a:xfrm>
        </p:spPr>
        <p:txBody>
          <a:bodyPr/>
          <a:lstStyle/>
          <a:p>
            <a:r>
              <a:rPr lang="en-US" b="1" dirty="0"/>
              <a:t>File Forms</a:t>
            </a:r>
          </a:p>
          <a:p>
            <a:endParaRPr lang="en-US" b="1" dirty="0"/>
          </a:p>
        </p:txBody>
      </p:sp>
      <p:pic>
        <p:nvPicPr>
          <p:cNvPr id="5" name="Picture 4">
            <a:extLst>
              <a:ext uri="{FF2B5EF4-FFF2-40B4-BE49-F238E27FC236}">
                <a16:creationId xmlns:a16="http://schemas.microsoft.com/office/drawing/2014/main" id="{5FC5A99C-6150-4D37-985D-4980C01406F7}"/>
              </a:ext>
            </a:extLst>
          </p:cNvPr>
          <p:cNvPicPr>
            <a:picLocks noChangeAspect="1"/>
          </p:cNvPicPr>
          <p:nvPr/>
        </p:nvPicPr>
        <p:blipFill rotWithShape="1">
          <a:blip r:embed="rId2"/>
          <a:srcRect l="9167" t="12151"/>
          <a:stretch/>
        </p:blipFill>
        <p:spPr>
          <a:xfrm>
            <a:off x="495300" y="1655716"/>
            <a:ext cx="8191500" cy="4360745"/>
          </a:xfrm>
          <a:prstGeom prst="rect">
            <a:avLst/>
          </a:prstGeom>
        </p:spPr>
      </p:pic>
    </p:spTree>
    <p:extLst>
      <p:ext uri="{BB962C8B-B14F-4D97-AF65-F5344CB8AC3E}">
        <p14:creationId xmlns:p14="http://schemas.microsoft.com/office/powerpoint/2010/main" val="41381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effectLst/>
        </p:spPr>
        <p:txBody>
          <a:bodyPr vert="horz" lIns="91440" tIns="45720" rIns="91440" bIns="45720" rtlCol="0" anchor="t" anchorCtr="0">
            <a:noAutofit/>
          </a:bodyPr>
          <a:lstStyle/>
          <a:p>
            <a:pPr marL="0" indent="0" algn="ctr">
              <a:buNone/>
            </a:pPr>
            <a:r>
              <a:rPr lang="en-US" sz="4600" dirty="0">
                <a:gradFill>
                  <a:gsLst>
                    <a:gs pos="0">
                      <a:schemeClr val="tx1"/>
                    </a:gs>
                    <a:gs pos="40000">
                      <a:schemeClr val="tx1">
                        <a:lumMod val="75000"/>
                        <a:lumOff val="25000"/>
                      </a:schemeClr>
                    </a:gs>
                    <a:gs pos="100000">
                      <a:schemeClr val="tx2">
                        <a:alpha val="65000"/>
                      </a:schemeClr>
                    </a:gs>
                  </a:gsLst>
                  <a:lin ang="5400000" scaled="0"/>
                </a:gradFill>
              </a:rPr>
              <a:t>Paying Liabilities</a:t>
            </a:r>
          </a:p>
        </p:txBody>
      </p:sp>
      <p:sp>
        <p:nvSpPr>
          <p:cNvPr id="3" name="Content Placeholder 2"/>
          <p:cNvSpPr>
            <a:spLocks noGrp="1"/>
          </p:cNvSpPr>
          <p:nvPr>
            <p:ph idx="1"/>
          </p:nvPr>
        </p:nvSpPr>
        <p:spPr>
          <a:xfrm>
            <a:off x="457200" y="990600"/>
            <a:ext cx="3200400" cy="5486400"/>
          </a:xfrm>
        </p:spPr>
        <p:txBody>
          <a:bodyPr/>
          <a:lstStyle/>
          <a:p>
            <a:r>
              <a:rPr lang="en-US" b="1" dirty="0"/>
              <a:t>File </a:t>
            </a:r>
          </a:p>
          <a:p>
            <a:r>
              <a:rPr lang="en-US" b="1" dirty="0"/>
              <a:t>Forms</a:t>
            </a:r>
          </a:p>
          <a:p>
            <a:endParaRPr lang="en-US" b="1" dirty="0"/>
          </a:p>
        </p:txBody>
      </p:sp>
      <p:pic>
        <p:nvPicPr>
          <p:cNvPr id="4" name="Picture 3">
            <a:extLst>
              <a:ext uri="{FF2B5EF4-FFF2-40B4-BE49-F238E27FC236}">
                <a16:creationId xmlns:a16="http://schemas.microsoft.com/office/drawing/2014/main" id="{C0B6F473-2178-4A48-9B66-6D7AA4F0E416}"/>
              </a:ext>
            </a:extLst>
          </p:cNvPr>
          <p:cNvPicPr>
            <a:picLocks noChangeAspect="1"/>
          </p:cNvPicPr>
          <p:nvPr/>
        </p:nvPicPr>
        <p:blipFill>
          <a:blip r:embed="rId2"/>
          <a:stretch>
            <a:fillRect/>
          </a:stretch>
        </p:blipFill>
        <p:spPr>
          <a:xfrm>
            <a:off x="2057400" y="990600"/>
            <a:ext cx="4803867" cy="5791200"/>
          </a:xfrm>
          <a:prstGeom prst="rect">
            <a:avLst/>
          </a:prstGeom>
        </p:spPr>
      </p:pic>
    </p:spTree>
    <p:extLst>
      <p:ext uri="{BB962C8B-B14F-4D97-AF65-F5344CB8AC3E}">
        <p14:creationId xmlns:p14="http://schemas.microsoft.com/office/powerpoint/2010/main" val="35448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34 - Funds</a:t>
            </a:r>
          </a:p>
        </p:txBody>
      </p:sp>
      <p:sp>
        <p:nvSpPr>
          <p:cNvPr id="3" name="Content Placeholder 2"/>
          <p:cNvSpPr>
            <a:spLocks noGrp="1"/>
          </p:cNvSpPr>
          <p:nvPr>
            <p:ph sz="quarter" idx="13"/>
          </p:nvPr>
        </p:nvSpPr>
        <p:spPr/>
        <p:txBody>
          <a:bodyPr>
            <a:normAutofit/>
          </a:bodyPr>
          <a:lstStyle/>
          <a:p>
            <a:r>
              <a:rPr lang="en-US" b="1" dirty="0">
                <a:solidFill>
                  <a:schemeClr val="accent6">
                    <a:lumMod val="75000"/>
                  </a:schemeClr>
                </a:solidFill>
              </a:rPr>
              <a:t>Governmental Funds</a:t>
            </a:r>
            <a:r>
              <a:rPr lang="en-US" dirty="0"/>
              <a:t> </a:t>
            </a:r>
          </a:p>
          <a:p>
            <a:pPr lvl="1"/>
            <a:r>
              <a:rPr lang="en-US" b="1" dirty="0"/>
              <a:t>General Fund </a:t>
            </a:r>
            <a:r>
              <a:rPr lang="en-US" dirty="0"/>
              <a:t>– the chief operating fund of the city.</a:t>
            </a:r>
          </a:p>
          <a:p>
            <a:pPr lvl="1"/>
            <a:r>
              <a:rPr lang="en-US" b="1" dirty="0"/>
              <a:t>Special Revenue Funds </a:t>
            </a:r>
            <a:r>
              <a:rPr lang="en-US" dirty="0"/>
              <a:t>– funds which track proceeds from specific sources that are usually restricted for specific use by law, regulations or by the entity providing or authorizing the revenue.</a:t>
            </a:r>
          </a:p>
          <a:p>
            <a:pPr lvl="1"/>
            <a:r>
              <a:rPr lang="en-US" b="1" dirty="0"/>
              <a:t>Debt Service Funds </a:t>
            </a:r>
            <a:r>
              <a:rPr lang="en-US" dirty="0"/>
              <a:t>– funds accounting for the payment of interest and principal on the city’s long-term debt.</a:t>
            </a:r>
          </a:p>
          <a:p>
            <a:pPr lvl="1"/>
            <a:r>
              <a:rPr lang="en-US" b="1" dirty="0"/>
              <a:t>Capital Project Funds </a:t>
            </a:r>
            <a:r>
              <a:rPr lang="en-US" dirty="0"/>
              <a:t>– funds accounting for the resources used in the acquisition of major capital facilities and capital assets.</a:t>
            </a:r>
          </a:p>
          <a:p>
            <a:pPr lvl="1"/>
            <a:r>
              <a:rPr lang="en-US" b="1" dirty="0"/>
              <a:t>Permanent Funds </a:t>
            </a:r>
            <a:r>
              <a:rPr lang="en-US" dirty="0"/>
              <a:t>– funds legally restricted to the extent that only the earnings, and not the principal, may be used for specific purposes.</a:t>
            </a:r>
          </a:p>
          <a:p>
            <a:r>
              <a:rPr lang="en-US" b="1" dirty="0">
                <a:solidFill>
                  <a:schemeClr val="accent6">
                    <a:lumMod val="75000"/>
                  </a:schemeClr>
                </a:solidFill>
              </a:rPr>
              <a:t>Proprietary / Business / Enterprise Funds </a:t>
            </a:r>
            <a:endParaRPr lang="en-US" dirty="0"/>
          </a:p>
          <a:p>
            <a:pPr lvl="1"/>
            <a:r>
              <a:rPr lang="en-US" dirty="0"/>
              <a:t>Funds tracking the proceeds of revenue produced from activities financed and operated in a manner similar to private business.</a:t>
            </a:r>
          </a:p>
        </p:txBody>
      </p:sp>
    </p:spTree>
    <p:extLst>
      <p:ext uri="{BB962C8B-B14F-4D97-AF65-F5344CB8AC3E}">
        <p14:creationId xmlns:p14="http://schemas.microsoft.com/office/powerpoint/2010/main" val="30904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6" end="6"/>
                                            </p:txEl>
                                          </p:spTgt>
                                        </p:tgtEl>
                                      </p:cBhvr>
                                    </p:animEffect>
                                  </p:childTnLst>
                                </p:cTn>
                              </p:par>
                              <p:par>
                                <p:cTn id="77" presetID="25" presetClass="entr" presetSubtype="0" fill="hold" grpId="0" nodeType="with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 Accounts</a:t>
            </a:r>
          </a:p>
        </p:txBody>
      </p:sp>
      <p:sp>
        <p:nvSpPr>
          <p:cNvPr id="3" name="Content Placeholder 2"/>
          <p:cNvSpPr>
            <a:spLocks noGrp="1"/>
          </p:cNvSpPr>
          <p:nvPr>
            <p:ph sz="quarter" idx="13"/>
          </p:nvPr>
        </p:nvSpPr>
        <p:spPr/>
        <p:txBody>
          <a:bodyPr>
            <a:normAutofit lnSpcReduction="10000"/>
          </a:bodyPr>
          <a:lstStyle/>
          <a:p>
            <a:r>
              <a:rPr lang="en-US" b="1" dirty="0">
                <a:solidFill>
                  <a:schemeClr val="accent6">
                    <a:lumMod val="75000"/>
                  </a:schemeClr>
                </a:solidFill>
              </a:rPr>
              <a:t>Asset Accounts </a:t>
            </a:r>
            <a:r>
              <a:rPr lang="en-US" dirty="0"/>
              <a:t>– what you own </a:t>
            </a:r>
          </a:p>
          <a:p>
            <a:pPr lvl="1"/>
            <a:r>
              <a:rPr lang="en-US" dirty="0"/>
              <a:t>Short-term Assets</a:t>
            </a:r>
          </a:p>
          <a:p>
            <a:pPr lvl="2"/>
            <a:r>
              <a:rPr lang="en-US" dirty="0"/>
              <a:t>cash, notes receivable, accounts receivable, prepaid expenses, inventory</a:t>
            </a:r>
          </a:p>
          <a:p>
            <a:pPr lvl="1"/>
            <a:r>
              <a:rPr lang="en-US" dirty="0"/>
              <a:t>Long-term Assets</a:t>
            </a:r>
          </a:p>
          <a:p>
            <a:pPr lvl="2"/>
            <a:r>
              <a:rPr lang="en-US" dirty="0"/>
              <a:t>land, buildings, equipment</a:t>
            </a:r>
          </a:p>
          <a:p>
            <a:r>
              <a:rPr lang="en-US" b="1" dirty="0">
                <a:solidFill>
                  <a:schemeClr val="accent6">
                    <a:lumMod val="75000"/>
                  </a:schemeClr>
                </a:solidFill>
              </a:rPr>
              <a:t>Liability Accounts </a:t>
            </a:r>
            <a:r>
              <a:rPr lang="en-US" dirty="0"/>
              <a:t>– what you owe</a:t>
            </a:r>
          </a:p>
          <a:p>
            <a:pPr lvl="1"/>
            <a:r>
              <a:rPr lang="en-US" dirty="0"/>
              <a:t>Short-term Liabilities</a:t>
            </a:r>
          </a:p>
          <a:p>
            <a:pPr lvl="2"/>
            <a:r>
              <a:rPr lang="en-US" dirty="0"/>
              <a:t>notes payable, accounts payable, wages payable, taxes payable, rent payable, interest payable, customer deposits, unearned revenue, credit cards</a:t>
            </a:r>
          </a:p>
          <a:p>
            <a:pPr lvl="1"/>
            <a:r>
              <a:rPr lang="en-US" dirty="0"/>
              <a:t>Long-term Liabilities</a:t>
            </a:r>
          </a:p>
          <a:p>
            <a:pPr lvl="2"/>
            <a:r>
              <a:rPr lang="en-US" dirty="0"/>
              <a:t>Bonds, notes</a:t>
            </a:r>
          </a:p>
          <a:p>
            <a:r>
              <a:rPr lang="en-US" b="1" dirty="0">
                <a:solidFill>
                  <a:schemeClr val="accent6">
                    <a:lumMod val="75000"/>
                  </a:schemeClr>
                </a:solidFill>
              </a:rPr>
              <a:t>Equity Accounts </a:t>
            </a:r>
            <a:r>
              <a:rPr lang="en-US" dirty="0"/>
              <a:t>– what you are worth</a:t>
            </a:r>
          </a:p>
          <a:p>
            <a:pPr lvl="1"/>
            <a:r>
              <a:rPr lang="en-US" dirty="0"/>
              <a:t>Fund Balance Equity</a:t>
            </a:r>
          </a:p>
          <a:p>
            <a:pPr lvl="1"/>
            <a:r>
              <a:rPr lang="en-US" dirty="0"/>
              <a:t>Revenue and Expense Accounts (Retained Earnings, Net Income/Loss)</a:t>
            </a:r>
          </a:p>
          <a:p>
            <a:endParaRPr lang="en-US" dirty="0"/>
          </a:p>
        </p:txBody>
      </p:sp>
    </p:spTree>
    <p:extLst>
      <p:ext uri="{BB962C8B-B14F-4D97-AF65-F5344CB8AC3E}">
        <p14:creationId xmlns:p14="http://schemas.microsoft.com/office/powerpoint/2010/main" val="39427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5" end="5"/>
                                            </p:txEl>
                                          </p:spTgt>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6" end="6"/>
                                            </p:txEl>
                                          </p:spTgt>
                                        </p:tgtEl>
                                      </p:cBhvr>
                                    </p:animEffect>
                                  </p:childTnLst>
                                </p:cTn>
                              </p:par>
                              <p:par>
                                <p:cTn id="77" presetID="25" presetClass="entr" presetSubtype="0" fill="hold" grpId="0" nodeType="with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7" end="7"/>
                                            </p:txEl>
                                          </p:spTgt>
                                        </p:tgtEl>
                                      </p:cBhvr>
                                    </p:animEffect>
                                  </p:childTnLst>
                                </p:cTn>
                              </p:par>
                              <p:par>
                                <p:cTn id="87" presetID="25" presetClass="entr" presetSubtype="0" fill="hold" grpId="0" nodeType="with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2"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3">
                                            <p:txEl>
                                              <p:pRg st="8" end="8"/>
                                            </p:txEl>
                                          </p:spTgt>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3">
                                            <p:txEl>
                                              <p:pRg st="9" end="9"/>
                                            </p:txEl>
                                          </p:spTgt>
                                        </p:tgtEl>
                                        <p:attrNameLst>
                                          <p:attrName>style.visibility</p:attrName>
                                        </p:attrNameLst>
                                      </p:cBhvr>
                                      <p:to>
                                        <p:strVal val="visible"/>
                                      </p:to>
                                    </p:set>
                                    <p:anim calcmode="lin" valueType="num">
                                      <p:cBhvr>
                                        <p:cTn id="99"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10" end="10"/>
                                            </p:txEl>
                                          </p:spTgt>
                                        </p:tgtEl>
                                        <p:attrNameLst>
                                          <p:attrName>style.visibility</p:attrName>
                                        </p:attrNameLst>
                                      </p:cBhvr>
                                      <p:to>
                                        <p:strVal val="visible"/>
                                      </p:to>
                                    </p:set>
                                    <p:anim calcmode="lin" valueType="num">
                                      <p:cBhvr>
                                        <p:cTn id="111"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10" end="10"/>
                                            </p:txEl>
                                          </p:spTgt>
                                        </p:tgtEl>
                                      </p:cBhvr>
                                    </p:animEffect>
                                  </p:childTnLst>
                                </p:cTn>
                              </p:par>
                              <p:par>
                                <p:cTn id="119" presetID="25" presetClass="entr" presetSubtype="0" fill="hold" grpId="0" nodeType="withEffect">
                                  <p:stCondLst>
                                    <p:cond delay="0"/>
                                  </p:stCondLst>
                                  <p:childTnLst>
                                    <p:set>
                                      <p:cBhvr>
                                        <p:cTn id="120" dur="1" fill="hold">
                                          <p:stCondLst>
                                            <p:cond delay="0"/>
                                          </p:stCondLst>
                                        </p:cTn>
                                        <p:tgtEl>
                                          <p:spTgt spid="3">
                                            <p:txEl>
                                              <p:pRg st="11" end="11"/>
                                            </p:txEl>
                                          </p:spTgt>
                                        </p:tgtEl>
                                        <p:attrNameLst>
                                          <p:attrName>style.visibility</p:attrName>
                                        </p:attrNameLst>
                                      </p:cBhvr>
                                      <p:to>
                                        <p:strVal val="visible"/>
                                      </p:to>
                                    </p:set>
                                    <p:anim calcmode="lin" valueType="num">
                                      <p:cBhvr>
                                        <p:cTn id="121"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24"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3">
                                            <p:txEl>
                                              <p:pRg st="11" end="11"/>
                                            </p:txEl>
                                          </p:spTgt>
                                        </p:tgtEl>
                                      </p:cBhvr>
                                    </p:animEffect>
                                  </p:childTnLst>
                                </p:cTn>
                              </p:par>
                              <p:par>
                                <p:cTn id="129" presetID="25" presetClass="entr" presetSubtype="0" fill="hold" grpId="0" nodeType="withEffect">
                                  <p:stCondLst>
                                    <p:cond delay="0"/>
                                  </p:stCondLst>
                                  <p:childTnLst>
                                    <p:set>
                                      <p:cBhvr>
                                        <p:cTn id="130" dur="1" fill="hold">
                                          <p:stCondLst>
                                            <p:cond delay="0"/>
                                          </p:stCondLst>
                                        </p:cTn>
                                        <p:tgtEl>
                                          <p:spTgt spid="3">
                                            <p:txEl>
                                              <p:pRg st="12" end="12"/>
                                            </p:txEl>
                                          </p:spTgt>
                                        </p:tgtEl>
                                        <p:attrNameLst>
                                          <p:attrName>style.visibility</p:attrName>
                                        </p:attrNameLst>
                                      </p:cBhvr>
                                      <p:to>
                                        <p:strVal val="visible"/>
                                      </p:to>
                                    </p:set>
                                    <p:anim calcmode="lin" valueType="num">
                                      <p:cBhvr>
                                        <p:cTn id="131"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134"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Accounting Equation</a:t>
            </a:r>
          </a:p>
        </p:txBody>
      </p:sp>
      <p:pic>
        <p:nvPicPr>
          <p:cNvPr id="1030" name="Picture 6" descr="C:\Documents and Settings\Eddie\Local Settings\Temporary Internet Files\Content.IE5\UV3LR7VW\MC900335934[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1143000" y="1066801"/>
            <a:ext cx="6858000" cy="5544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3343870"/>
            <a:ext cx="2190023"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Assets</a:t>
            </a:r>
          </a:p>
        </p:txBody>
      </p:sp>
      <p:sp>
        <p:nvSpPr>
          <p:cNvPr id="10" name="Rectangle 9"/>
          <p:cNvSpPr/>
          <p:nvPr/>
        </p:nvSpPr>
        <p:spPr>
          <a:xfrm>
            <a:off x="5635296" y="2943761"/>
            <a:ext cx="2518638" cy="1323439"/>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Liabilities</a:t>
            </a:r>
          </a:p>
          <a:p>
            <a:pPr algn="ctr"/>
            <a:r>
              <a:rPr lang="en-US" sz="4000" b="1" cap="none" spc="0"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&amp; Equity</a:t>
            </a:r>
          </a:p>
        </p:txBody>
      </p:sp>
    </p:spTree>
    <p:extLst>
      <p:ext uri="{BB962C8B-B14F-4D97-AF65-F5344CB8AC3E}">
        <p14:creationId xmlns:p14="http://schemas.microsoft.com/office/powerpoint/2010/main" val="260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8231372"/>
              </p:ext>
            </p:extLst>
          </p:nvPr>
        </p:nvGraphicFramePr>
        <p:xfrm>
          <a:off x="152400" y="609599"/>
          <a:ext cx="8745972" cy="6101081"/>
        </p:xfrm>
        <a:graphic>
          <a:graphicData uri="http://schemas.openxmlformats.org/drawingml/2006/table">
            <a:tbl>
              <a:tblPr firstRow="1" bandRow="1">
                <a:tableStyleId>{5C22544A-7EE6-4342-B048-85BDC9FD1C3A}</a:tableStyleId>
              </a:tblPr>
              <a:tblGrid>
                <a:gridCol w="2416048">
                  <a:extLst>
                    <a:ext uri="{9D8B030D-6E8A-4147-A177-3AD203B41FA5}">
                      <a16:colId xmlns:a16="http://schemas.microsoft.com/office/drawing/2014/main" val="20000"/>
                    </a:ext>
                  </a:extLst>
                </a:gridCol>
                <a:gridCol w="1057593">
                  <a:extLst>
                    <a:ext uri="{9D8B030D-6E8A-4147-A177-3AD203B41FA5}">
                      <a16:colId xmlns:a16="http://schemas.microsoft.com/office/drawing/2014/main" val="20001"/>
                    </a:ext>
                  </a:extLst>
                </a:gridCol>
                <a:gridCol w="1207071">
                  <a:extLst>
                    <a:ext uri="{9D8B030D-6E8A-4147-A177-3AD203B41FA5}">
                      <a16:colId xmlns:a16="http://schemas.microsoft.com/office/drawing/2014/main" val="20002"/>
                    </a:ext>
                  </a:extLst>
                </a:gridCol>
                <a:gridCol w="103428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1506972">
                  <a:extLst>
                    <a:ext uri="{9D8B030D-6E8A-4147-A177-3AD203B41FA5}">
                      <a16:colId xmlns:a16="http://schemas.microsoft.com/office/drawing/2014/main" val="20006"/>
                    </a:ext>
                  </a:extLst>
                </a:gridCol>
              </a:tblGrid>
              <a:tr h="417804">
                <a:tc>
                  <a:txBody>
                    <a:bodyPr/>
                    <a:lstStyle/>
                    <a:p>
                      <a:endParaRPr lang="en-US" dirty="0"/>
                    </a:p>
                  </a:txBody>
                  <a:tcPr/>
                </a:tc>
                <a:tc gridSpan="5">
                  <a:txBody>
                    <a:bodyPr/>
                    <a:lstStyle/>
                    <a:p>
                      <a:pPr algn="ctr"/>
                      <a:r>
                        <a:rPr lang="en-US" dirty="0"/>
                        <a:t>Governmental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Enterprise</a:t>
                      </a:r>
                    </a:p>
                  </a:txBody>
                  <a:tcPr/>
                </a:tc>
                <a:extLst>
                  <a:ext uri="{0D108BD9-81ED-4DB2-BD59-A6C34878D82A}">
                    <a16:rowId xmlns:a16="http://schemas.microsoft.com/office/drawing/2014/main" val="10000"/>
                  </a:ext>
                </a:extLst>
              </a:tr>
              <a:tr h="721141">
                <a:tc>
                  <a:txBody>
                    <a:bodyPr/>
                    <a:lstStyle/>
                    <a:p>
                      <a:endParaRPr lang="en-US" dirty="0"/>
                    </a:p>
                  </a:txBody>
                  <a:tcPr/>
                </a:tc>
                <a:tc>
                  <a:txBody>
                    <a:bodyPr/>
                    <a:lstStyle/>
                    <a:p>
                      <a:pPr algn="ctr"/>
                      <a:r>
                        <a:rPr lang="en-US" dirty="0"/>
                        <a:t>General</a:t>
                      </a:r>
                    </a:p>
                  </a:txBody>
                  <a:tcPr/>
                </a:tc>
                <a:tc>
                  <a:txBody>
                    <a:bodyPr/>
                    <a:lstStyle/>
                    <a:p>
                      <a:pPr algn="ctr"/>
                      <a:r>
                        <a:rPr lang="en-US" dirty="0"/>
                        <a:t>Special</a:t>
                      </a:r>
                    </a:p>
                    <a:p>
                      <a:pPr algn="ctr"/>
                      <a:r>
                        <a:rPr lang="en-US" dirty="0"/>
                        <a:t>Revenues</a:t>
                      </a:r>
                    </a:p>
                  </a:txBody>
                  <a:tcPr/>
                </a:tc>
                <a:tc>
                  <a:txBody>
                    <a:bodyPr/>
                    <a:lstStyle/>
                    <a:p>
                      <a:pPr algn="ctr"/>
                      <a:r>
                        <a:rPr lang="en-US" dirty="0"/>
                        <a:t>Capital</a:t>
                      </a:r>
                    </a:p>
                    <a:p>
                      <a:pPr algn="ctr"/>
                      <a:r>
                        <a:rPr lang="en-US" dirty="0"/>
                        <a:t>Projects</a:t>
                      </a:r>
                    </a:p>
                  </a:txBody>
                  <a:tcPr/>
                </a:tc>
                <a:tc>
                  <a:txBody>
                    <a:bodyPr/>
                    <a:lstStyle/>
                    <a:p>
                      <a:pPr algn="ctr"/>
                      <a:r>
                        <a:rPr lang="en-US" dirty="0"/>
                        <a:t>Debt</a:t>
                      </a:r>
                      <a:r>
                        <a:rPr lang="en-US" baseline="0" dirty="0"/>
                        <a:t> </a:t>
                      </a:r>
                    </a:p>
                    <a:p>
                      <a:pPr algn="ctr"/>
                      <a:r>
                        <a:rPr lang="en-US" baseline="0" dirty="0"/>
                        <a:t>Serv.</a:t>
                      </a:r>
                      <a:endParaRPr lang="en-US" dirty="0"/>
                    </a:p>
                  </a:txBody>
                  <a:tcPr/>
                </a:tc>
                <a:tc>
                  <a:txBody>
                    <a:bodyPr/>
                    <a:lstStyle/>
                    <a:p>
                      <a:pPr algn="ctr"/>
                      <a:r>
                        <a:rPr lang="en-US" dirty="0"/>
                        <a:t>Perm</a:t>
                      </a:r>
                    </a:p>
                  </a:txBody>
                  <a:tcPr/>
                </a:tc>
                <a:tc>
                  <a:txBody>
                    <a:bodyPr/>
                    <a:lstStyle/>
                    <a:p>
                      <a:pPr algn="ctr"/>
                      <a:r>
                        <a:rPr lang="en-US" dirty="0"/>
                        <a:t>Proprietary</a:t>
                      </a:r>
                    </a:p>
                  </a:txBody>
                  <a:tcPr/>
                </a:tc>
                <a:extLst>
                  <a:ext uri="{0D108BD9-81ED-4DB2-BD59-A6C34878D82A}">
                    <a16:rowId xmlns:a16="http://schemas.microsoft.com/office/drawing/2014/main" val="10001"/>
                  </a:ext>
                </a:extLst>
              </a:tr>
              <a:tr h="417804">
                <a:tc>
                  <a:txBody>
                    <a:bodyPr/>
                    <a:lstStyle/>
                    <a:p>
                      <a:r>
                        <a:rPr lang="en-US" dirty="0"/>
                        <a:t>ASSETS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30201">
                <a:tc>
                  <a:txBody>
                    <a:bodyPr/>
                    <a:lstStyle/>
                    <a:p>
                      <a:r>
                        <a:rPr lang="en-US" dirty="0"/>
                        <a:t>Bank</a:t>
                      </a:r>
                      <a:r>
                        <a:rPr lang="en-US" baseline="0" dirty="0"/>
                        <a:t> Accounts</a:t>
                      </a:r>
                    </a:p>
                    <a:p>
                      <a:r>
                        <a:rPr lang="en-US" baseline="0" dirty="0"/>
                        <a:t>Accounts Receivable</a:t>
                      </a:r>
                    </a:p>
                    <a:p>
                      <a:r>
                        <a:rPr lang="en-US" baseline="0" dirty="0" err="1"/>
                        <a:t>Undeposited</a:t>
                      </a:r>
                      <a:r>
                        <a:rPr lang="en-US" baseline="0" dirty="0"/>
                        <a:t> Funds</a:t>
                      </a:r>
                      <a:endParaRPr lang="en-US" dirty="0"/>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3"/>
                  </a:ext>
                </a:extLst>
              </a:tr>
              <a:tr h="417804">
                <a:tc>
                  <a:txBody>
                    <a:bodyPr/>
                    <a:lstStyle/>
                    <a:p>
                      <a:r>
                        <a:rPr lang="en-US" dirty="0"/>
                        <a:t>LIABILITIES</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4"/>
                  </a:ext>
                </a:extLst>
              </a:tr>
              <a:tr h="1030201">
                <a:tc>
                  <a:txBody>
                    <a:bodyPr/>
                    <a:lstStyle/>
                    <a:p>
                      <a:r>
                        <a:rPr lang="en-US" dirty="0"/>
                        <a:t>Accounts Payable</a:t>
                      </a:r>
                    </a:p>
                    <a:p>
                      <a:r>
                        <a:rPr lang="en-US" dirty="0"/>
                        <a:t>Payroll Tax</a:t>
                      </a:r>
                      <a:r>
                        <a:rPr lang="en-US" baseline="0" dirty="0"/>
                        <a:t> Liabilities</a:t>
                      </a:r>
                      <a:endParaRPr lang="en-US" dirty="0"/>
                    </a:p>
                    <a:p>
                      <a:r>
                        <a:rPr lang="en-US" dirty="0"/>
                        <a:t>Sales Tax Payable</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5"/>
                  </a:ext>
                </a:extLst>
              </a:tr>
              <a:tr h="417804">
                <a:tc>
                  <a:txBody>
                    <a:bodyPr/>
                    <a:lstStyle/>
                    <a:p>
                      <a:r>
                        <a:rPr lang="en-US" dirty="0"/>
                        <a:t>EQUITY</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6"/>
                  </a:ext>
                </a:extLst>
              </a:tr>
              <a:tr h="1648322">
                <a:tc>
                  <a:txBody>
                    <a:bodyPr/>
                    <a:lstStyle/>
                    <a:p>
                      <a:pPr marL="0" indent="0"/>
                      <a:r>
                        <a:rPr lang="en-US" dirty="0"/>
                        <a:t>Fund Balances</a:t>
                      </a:r>
                    </a:p>
                    <a:p>
                      <a:pPr marL="0" indent="0"/>
                      <a:r>
                        <a:rPr lang="en-US" dirty="0">
                          <a:solidFill>
                            <a:schemeClr val="tx1">
                              <a:lumMod val="95000"/>
                              <a:lumOff val="5000"/>
                            </a:schemeClr>
                          </a:solidFill>
                        </a:rPr>
                        <a:t>Net Income</a:t>
                      </a:r>
                    </a:p>
                    <a:p>
                      <a:pPr marL="0" indent="0"/>
                      <a:r>
                        <a:rPr lang="en-US" dirty="0">
                          <a:solidFill>
                            <a:schemeClr val="accent6">
                              <a:lumMod val="75000"/>
                            </a:schemeClr>
                          </a:solidFill>
                        </a:rPr>
                        <a:t>     Income</a:t>
                      </a:r>
                    </a:p>
                    <a:p>
                      <a:pPr marL="0" indent="0"/>
                      <a:r>
                        <a:rPr lang="en-US" dirty="0">
                          <a:solidFill>
                            <a:schemeClr val="accent6">
                              <a:lumMod val="75000"/>
                            </a:schemeClr>
                          </a:solidFill>
                        </a:rPr>
                        <a:t>     Expense</a:t>
                      </a:r>
                    </a:p>
                    <a:p>
                      <a:pPr marL="0" indent="0"/>
                      <a:r>
                        <a:rPr lang="en-US" dirty="0">
                          <a:solidFill>
                            <a:schemeClr val="accent6">
                              <a:lumMod val="75000"/>
                            </a:schemeClr>
                          </a:solidFill>
                        </a:rPr>
                        <a:t>     Transfers In/Out</a:t>
                      </a:r>
                      <a:endParaRPr lang="en-US" baseline="0" dirty="0">
                        <a:solidFill>
                          <a:schemeClr val="accent6">
                            <a:lumMod val="75000"/>
                          </a:schemeClr>
                        </a:solidFill>
                      </a:endParaRP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7"/>
                  </a:ext>
                </a:extLst>
              </a:tr>
            </a:tbl>
          </a:graphicData>
        </a:graphic>
      </p:graphicFrame>
      <p:sp>
        <p:nvSpPr>
          <p:cNvPr id="6" name="Title 5"/>
          <p:cNvSpPr>
            <a:spLocks noGrp="1"/>
          </p:cNvSpPr>
          <p:nvPr>
            <p:ph type="title"/>
          </p:nvPr>
        </p:nvSpPr>
        <p:spPr>
          <a:xfrm>
            <a:off x="76200" y="76200"/>
            <a:ext cx="8991600" cy="533400"/>
          </a:xfrm>
        </p:spPr>
        <p:txBody>
          <a:bodyPr/>
          <a:lstStyle/>
          <a:p>
            <a:pPr lvl="1" algn="l" rtl="0">
              <a:spcBef>
                <a:spcPct val="0"/>
              </a:spcBef>
              <a:buClr>
                <a:schemeClr val="accent6">
                  <a:lumMod val="75000"/>
                </a:schemeClr>
              </a:buClr>
              <a:buSzPct val="128000"/>
            </a:pPr>
            <a:r>
              <a:rPr lang="en-US" sz="2000" b="1" dirty="0">
                <a:solidFill>
                  <a:schemeClr val="accent6">
                    <a:lumMod val="75000"/>
                  </a:schemeClr>
                </a:solidFill>
                <a:latin typeface="+mj-lt"/>
              </a:rPr>
              <a:t>Fund </a:t>
            </a:r>
            <a:r>
              <a:rPr lang="en-US" sz="2000" dirty="0">
                <a:latin typeface="+mj-lt"/>
              </a:rPr>
              <a:t>– a fiscal and accounting entity with a self-balancing set of accounts…</a:t>
            </a:r>
            <a:br>
              <a:rPr lang="en-US" dirty="0"/>
            </a:br>
            <a:endParaRPr lang="en-US" dirty="0"/>
          </a:p>
        </p:txBody>
      </p:sp>
    </p:spTree>
    <p:extLst>
      <p:ext uri="{BB962C8B-B14F-4D97-AF65-F5344CB8AC3E}">
        <p14:creationId xmlns:p14="http://schemas.microsoft.com/office/powerpoint/2010/main" val="320006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 Accounts</a:t>
            </a:r>
          </a:p>
        </p:txBody>
      </p:sp>
      <p:sp>
        <p:nvSpPr>
          <p:cNvPr id="3" name="Content Placeholder 2"/>
          <p:cNvSpPr>
            <a:spLocks noGrp="1"/>
          </p:cNvSpPr>
          <p:nvPr>
            <p:ph sz="quarter" idx="13"/>
          </p:nvPr>
        </p:nvSpPr>
        <p:spPr/>
        <p:txBody>
          <a:bodyPr>
            <a:normAutofit lnSpcReduction="10000"/>
          </a:bodyPr>
          <a:lstStyle/>
          <a:p>
            <a:r>
              <a:rPr lang="en-US" b="1" dirty="0">
                <a:solidFill>
                  <a:srgbClr val="CC0000"/>
                </a:solidFill>
              </a:rPr>
              <a:t>Income / Revenue </a:t>
            </a:r>
            <a:r>
              <a:rPr lang="en-US" b="1" dirty="0"/>
              <a:t>(Increase Fund Balance)</a:t>
            </a:r>
          </a:p>
          <a:p>
            <a:pPr lvl="1"/>
            <a:r>
              <a:rPr lang="en-US" b="1" dirty="0"/>
              <a:t>Revenue Sources: </a:t>
            </a:r>
            <a:r>
              <a:rPr lang="en-US" dirty="0"/>
              <a:t>Taxes, Licenses and Permits, Use of Money &amp; Property, Intergovernmental, Special Assessments, Charges for Services, Miscellaneous, Other Financing Sources</a:t>
            </a:r>
          </a:p>
          <a:p>
            <a:r>
              <a:rPr lang="en-US" b="1" dirty="0">
                <a:solidFill>
                  <a:srgbClr val="CC0000"/>
                </a:solidFill>
              </a:rPr>
              <a:t>Expense</a:t>
            </a:r>
            <a:r>
              <a:rPr lang="en-US" b="1" dirty="0"/>
              <a:t> (Decrease Fund Balance)</a:t>
            </a:r>
          </a:p>
          <a:p>
            <a:pPr lvl="1"/>
            <a:r>
              <a:rPr lang="en-US" b="1" dirty="0"/>
              <a:t>Activity Types</a:t>
            </a:r>
            <a:r>
              <a:rPr lang="en-US" dirty="0"/>
              <a:t> (Governmental Activities, Proprietary/Business Activities)</a:t>
            </a:r>
          </a:p>
          <a:p>
            <a:pPr lvl="1"/>
            <a:r>
              <a:rPr lang="en-US" b="1" dirty="0"/>
              <a:t>Governmental Functions </a:t>
            </a:r>
            <a:r>
              <a:rPr lang="en-US" dirty="0"/>
              <a:t>(Public Safety, Public Works, Culture and Recreation, Economic and Community Development, Health and Social Services, General Government)</a:t>
            </a:r>
          </a:p>
          <a:p>
            <a:pPr lvl="1"/>
            <a:r>
              <a:rPr lang="en-US" b="1" dirty="0"/>
              <a:t>Activities / Departments </a:t>
            </a:r>
            <a:r>
              <a:rPr lang="en-US" dirty="0"/>
              <a:t>(Fire Department, Police Department, Parks Department, Roads Department, Library Department, City Hall Department, Clerk/Treasurer’s Department, Mayor/Council’s Department, etc.)</a:t>
            </a:r>
          </a:p>
          <a:p>
            <a:pPr lvl="1"/>
            <a:r>
              <a:rPr lang="en-US" b="1" dirty="0"/>
              <a:t>Proprietary/Business Segment </a:t>
            </a:r>
            <a:r>
              <a:rPr lang="en-US" dirty="0"/>
              <a:t>(Water, Sewer, Garbage, Electric, etc.)</a:t>
            </a:r>
          </a:p>
          <a:p>
            <a:pPr lvl="1"/>
            <a:r>
              <a:rPr lang="en-US" b="1" dirty="0"/>
              <a:t>Objects</a:t>
            </a:r>
            <a:r>
              <a:rPr lang="en-US" dirty="0"/>
              <a:t> (Repairs &amp; Maintenance, Postage, Equipment, Utilities, Wages, vehicle Expense, Continuing Education, Contractual Services, etc.)</a:t>
            </a:r>
          </a:p>
          <a:p>
            <a:pPr lvl="2"/>
            <a:endParaRPr lang="en-US" dirty="0"/>
          </a:p>
        </p:txBody>
      </p:sp>
    </p:spTree>
    <p:extLst>
      <p:ext uri="{BB962C8B-B14F-4D97-AF65-F5344CB8AC3E}">
        <p14:creationId xmlns:p14="http://schemas.microsoft.com/office/powerpoint/2010/main" val="39332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wipe(down)">
                                      <p:cBhvr>
                                        <p:cTn id="73" dur="580">
                                          <p:stCondLst>
                                            <p:cond delay="0"/>
                                          </p:stCondLst>
                                        </p:cTn>
                                        <p:tgtEl>
                                          <p:spTgt spid="3">
                                            <p:txEl>
                                              <p:pRg st="4" end="4"/>
                                            </p:txEl>
                                          </p:spTgt>
                                        </p:tgtEl>
                                      </p:cBhvr>
                                    </p:animEffect>
                                    <p:anim calcmode="lin" valueType="num">
                                      <p:cBhvr>
                                        <p:cTn id="7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4" end="4"/>
                                            </p:txEl>
                                          </p:spTgt>
                                        </p:tgtEl>
                                      </p:cBhvr>
                                      <p:to x="100000" y="60000"/>
                                    </p:animScale>
                                    <p:animScale>
                                      <p:cBhvr>
                                        <p:cTn id="80" dur="166" decel="50000">
                                          <p:stCondLst>
                                            <p:cond delay="676"/>
                                          </p:stCondLst>
                                        </p:cTn>
                                        <p:tgtEl>
                                          <p:spTgt spid="3">
                                            <p:txEl>
                                              <p:pRg st="4" end="4"/>
                                            </p:txEl>
                                          </p:spTgt>
                                        </p:tgtEl>
                                      </p:cBhvr>
                                      <p:to x="100000" y="100000"/>
                                    </p:animScale>
                                    <p:animScale>
                                      <p:cBhvr>
                                        <p:cTn id="81" dur="26">
                                          <p:stCondLst>
                                            <p:cond delay="1312"/>
                                          </p:stCondLst>
                                        </p:cTn>
                                        <p:tgtEl>
                                          <p:spTgt spid="3">
                                            <p:txEl>
                                              <p:pRg st="4" end="4"/>
                                            </p:txEl>
                                          </p:spTgt>
                                        </p:tgtEl>
                                      </p:cBhvr>
                                      <p:to x="100000" y="80000"/>
                                    </p:animScale>
                                    <p:animScale>
                                      <p:cBhvr>
                                        <p:cTn id="82" dur="166" decel="50000">
                                          <p:stCondLst>
                                            <p:cond delay="1338"/>
                                          </p:stCondLst>
                                        </p:cTn>
                                        <p:tgtEl>
                                          <p:spTgt spid="3">
                                            <p:txEl>
                                              <p:pRg st="4" end="4"/>
                                            </p:txEl>
                                          </p:spTgt>
                                        </p:tgtEl>
                                      </p:cBhvr>
                                      <p:to x="100000" y="100000"/>
                                    </p:animScale>
                                    <p:animScale>
                                      <p:cBhvr>
                                        <p:cTn id="83" dur="26">
                                          <p:stCondLst>
                                            <p:cond delay="1642"/>
                                          </p:stCondLst>
                                        </p:cTn>
                                        <p:tgtEl>
                                          <p:spTgt spid="3">
                                            <p:txEl>
                                              <p:pRg st="4" end="4"/>
                                            </p:txEl>
                                          </p:spTgt>
                                        </p:tgtEl>
                                      </p:cBhvr>
                                      <p:to x="100000" y="90000"/>
                                    </p:animScale>
                                    <p:animScale>
                                      <p:cBhvr>
                                        <p:cTn id="84" dur="166" decel="50000">
                                          <p:stCondLst>
                                            <p:cond delay="1668"/>
                                          </p:stCondLst>
                                        </p:cTn>
                                        <p:tgtEl>
                                          <p:spTgt spid="3">
                                            <p:txEl>
                                              <p:pRg st="4" end="4"/>
                                            </p:txEl>
                                          </p:spTgt>
                                        </p:tgtEl>
                                      </p:cBhvr>
                                      <p:to x="100000" y="100000"/>
                                    </p:animScale>
                                    <p:animScale>
                                      <p:cBhvr>
                                        <p:cTn id="85" dur="26">
                                          <p:stCondLst>
                                            <p:cond delay="1808"/>
                                          </p:stCondLst>
                                        </p:cTn>
                                        <p:tgtEl>
                                          <p:spTgt spid="3">
                                            <p:txEl>
                                              <p:pRg st="4" end="4"/>
                                            </p:txEl>
                                          </p:spTgt>
                                        </p:tgtEl>
                                      </p:cBhvr>
                                      <p:to x="100000" y="95000"/>
                                    </p:animScale>
                                    <p:animScale>
                                      <p:cBhvr>
                                        <p:cTn id="86" dur="166" decel="50000">
                                          <p:stCondLst>
                                            <p:cond delay="1834"/>
                                          </p:stCondLst>
                                        </p:cTn>
                                        <p:tgtEl>
                                          <p:spTgt spid="3">
                                            <p:txEl>
                                              <p:pRg st="4" end="4"/>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Effect transition="in" filter="wipe(down)">
                                      <p:cBhvr>
                                        <p:cTn id="89" dur="580">
                                          <p:stCondLst>
                                            <p:cond delay="0"/>
                                          </p:stCondLst>
                                        </p:cTn>
                                        <p:tgtEl>
                                          <p:spTgt spid="3">
                                            <p:txEl>
                                              <p:pRg st="5" end="5"/>
                                            </p:txEl>
                                          </p:spTgt>
                                        </p:tgtEl>
                                      </p:cBhvr>
                                    </p:animEffect>
                                    <p:anim calcmode="lin" valueType="num">
                                      <p:cBhvr>
                                        <p:cTn id="9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5" end="5"/>
                                            </p:txEl>
                                          </p:spTgt>
                                        </p:tgtEl>
                                      </p:cBhvr>
                                      <p:to x="100000" y="60000"/>
                                    </p:animScale>
                                    <p:animScale>
                                      <p:cBhvr>
                                        <p:cTn id="96" dur="166" decel="50000">
                                          <p:stCondLst>
                                            <p:cond delay="676"/>
                                          </p:stCondLst>
                                        </p:cTn>
                                        <p:tgtEl>
                                          <p:spTgt spid="3">
                                            <p:txEl>
                                              <p:pRg st="5" end="5"/>
                                            </p:txEl>
                                          </p:spTgt>
                                        </p:tgtEl>
                                      </p:cBhvr>
                                      <p:to x="100000" y="100000"/>
                                    </p:animScale>
                                    <p:animScale>
                                      <p:cBhvr>
                                        <p:cTn id="97" dur="26">
                                          <p:stCondLst>
                                            <p:cond delay="1312"/>
                                          </p:stCondLst>
                                        </p:cTn>
                                        <p:tgtEl>
                                          <p:spTgt spid="3">
                                            <p:txEl>
                                              <p:pRg st="5" end="5"/>
                                            </p:txEl>
                                          </p:spTgt>
                                        </p:tgtEl>
                                      </p:cBhvr>
                                      <p:to x="100000" y="80000"/>
                                    </p:animScale>
                                    <p:animScale>
                                      <p:cBhvr>
                                        <p:cTn id="98" dur="166" decel="50000">
                                          <p:stCondLst>
                                            <p:cond delay="1338"/>
                                          </p:stCondLst>
                                        </p:cTn>
                                        <p:tgtEl>
                                          <p:spTgt spid="3">
                                            <p:txEl>
                                              <p:pRg st="5" end="5"/>
                                            </p:txEl>
                                          </p:spTgt>
                                        </p:tgtEl>
                                      </p:cBhvr>
                                      <p:to x="100000" y="100000"/>
                                    </p:animScale>
                                    <p:animScale>
                                      <p:cBhvr>
                                        <p:cTn id="99" dur="26">
                                          <p:stCondLst>
                                            <p:cond delay="1642"/>
                                          </p:stCondLst>
                                        </p:cTn>
                                        <p:tgtEl>
                                          <p:spTgt spid="3">
                                            <p:txEl>
                                              <p:pRg st="5" end="5"/>
                                            </p:txEl>
                                          </p:spTgt>
                                        </p:tgtEl>
                                      </p:cBhvr>
                                      <p:to x="100000" y="90000"/>
                                    </p:animScale>
                                    <p:animScale>
                                      <p:cBhvr>
                                        <p:cTn id="100" dur="166" decel="50000">
                                          <p:stCondLst>
                                            <p:cond delay="1668"/>
                                          </p:stCondLst>
                                        </p:cTn>
                                        <p:tgtEl>
                                          <p:spTgt spid="3">
                                            <p:txEl>
                                              <p:pRg st="5" end="5"/>
                                            </p:txEl>
                                          </p:spTgt>
                                        </p:tgtEl>
                                      </p:cBhvr>
                                      <p:to x="100000" y="100000"/>
                                    </p:animScale>
                                    <p:animScale>
                                      <p:cBhvr>
                                        <p:cTn id="101" dur="26">
                                          <p:stCondLst>
                                            <p:cond delay="1808"/>
                                          </p:stCondLst>
                                        </p:cTn>
                                        <p:tgtEl>
                                          <p:spTgt spid="3">
                                            <p:txEl>
                                              <p:pRg st="5" end="5"/>
                                            </p:txEl>
                                          </p:spTgt>
                                        </p:tgtEl>
                                      </p:cBhvr>
                                      <p:to x="100000" y="95000"/>
                                    </p:animScale>
                                    <p:animScale>
                                      <p:cBhvr>
                                        <p:cTn id="102" dur="166" decel="50000">
                                          <p:stCondLst>
                                            <p:cond delay="1834"/>
                                          </p:stCondLst>
                                        </p:cTn>
                                        <p:tgtEl>
                                          <p:spTgt spid="3">
                                            <p:txEl>
                                              <p:pRg st="5" end="5"/>
                                            </p:tx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Effect transition="in" filter="wipe(down)">
                                      <p:cBhvr>
                                        <p:cTn id="105" dur="580">
                                          <p:stCondLst>
                                            <p:cond delay="0"/>
                                          </p:stCondLst>
                                        </p:cTn>
                                        <p:tgtEl>
                                          <p:spTgt spid="3">
                                            <p:txEl>
                                              <p:pRg st="6" end="6"/>
                                            </p:txEl>
                                          </p:spTgt>
                                        </p:tgtEl>
                                      </p:cBhvr>
                                    </p:animEffect>
                                    <p:anim calcmode="lin" valueType="num">
                                      <p:cBhvr>
                                        <p:cTn id="10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6" end="6"/>
                                            </p:txEl>
                                          </p:spTgt>
                                        </p:tgtEl>
                                      </p:cBhvr>
                                      <p:to x="100000" y="60000"/>
                                    </p:animScale>
                                    <p:animScale>
                                      <p:cBhvr>
                                        <p:cTn id="112" dur="166" decel="50000">
                                          <p:stCondLst>
                                            <p:cond delay="676"/>
                                          </p:stCondLst>
                                        </p:cTn>
                                        <p:tgtEl>
                                          <p:spTgt spid="3">
                                            <p:txEl>
                                              <p:pRg st="6" end="6"/>
                                            </p:txEl>
                                          </p:spTgt>
                                        </p:tgtEl>
                                      </p:cBhvr>
                                      <p:to x="100000" y="100000"/>
                                    </p:animScale>
                                    <p:animScale>
                                      <p:cBhvr>
                                        <p:cTn id="113" dur="26">
                                          <p:stCondLst>
                                            <p:cond delay="1312"/>
                                          </p:stCondLst>
                                        </p:cTn>
                                        <p:tgtEl>
                                          <p:spTgt spid="3">
                                            <p:txEl>
                                              <p:pRg st="6" end="6"/>
                                            </p:txEl>
                                          </p:spTgt>
                                        </p:tgtEl>
                                      </p:cBhvr>
                                      <p:to x="100000" y="80000"/>
                                    </p:animScale>
                                    <p:animScale>
                                      <p:cBhvr>
                                        <p:cTn id="114" dur="166" decel="50000">
                                          <p:stCondLst>
                                            <p:cond delay="1338"/>
                                          </p:stCondLst>
                                        </p:cTn>
                                        <p:tgtEl>
                                          <p:spTgt spid="3">
                                            <p:txEl>
                                              <p:pRg st="6" end="6"/>
                                            </p:txEl>
                                          </p:spTgt>
                                        </p:tgtEl>
                                      </p:cBhvr>
                                      <p:to x="100000" y="100000"/>
                                    </p:animScale>
                                    <p:animScale>
                                      <p:cBhvr>
                                        <p:cTn id="115" dur="26">
                                          <p:stCondLst>
                                            <p:cond delay="1642"/>
                                          </p:stCondLst>
                                        </p:cTn>
                                        <p:tgtEl>
                                          <p:spTgt spid="3">
                                            <p:txEl>
                                              <p:pRg st="6" end="6"/>
                                            </p:txEl>
                                          </p:spTgt>
                                        </p:tgtEl>
                                      </p:cBhvr>
                                      <p:to x="100000" y="90000"/>
                                    </p:animScale>
                                    <p:animScale>
                                      <p:cBhvr>
                                        <p:cTn id="116" dur="166" decel="50000">
                                          <p:stCondLst>
                                            <p:cond delay="1668"/>
                                          </p:stCondLst>
                                        </p:cTn>
                                        <p:tgtEl>
                                          <p:spTgt spid="3">
                                            <p:txEl>
                                              <p:pRg st="6" end="6"/>
                                            </p:txEl>
                                          </p:spTgt>
                                        </p:tgtEl>
                                      </p:cBhvr>
                                      <p:to x="100000" y="100000"/>
                                    </p:animScale>
                                    <p:animScale>
                                      <p:cBhvr>
                                        <p:cTn id="117" dur="26">
                                          <p:stCondLst>
                                            <p:cond delay="1808"/>
                                          </p:stCondLst>
                                        </p:cTn>
                                        <p:tgtEl>
                                          <p:spTgt spid="3">
                                            <p:txEl>
                                              <p:pRg st="6" end="6"/>
                                            </p:txEl>
                                          </p:spTgt>
                                        </p:tgtEl>
                                      </p:cBhvr>
                                      <p:to x="100000" y="95000"/>
                                    </p:animScale>
                                    <p:animScale>
                                      <p:cBhvr>
                                        <p:cTn id="118" dur="166" decel="50000">
                                          <p:stCondLst>
                                            <p:cond delay="1834"/>
                                          </p:stCondLst>
                                        </p:cTn>
                                        <p:tgtEl>
                                          <p:spTgt spid="3">
                                            <p:txEl>
                                              <p:pRg st="6" end="6"/>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animEffect transition="in" filter="wipe(down)">
                                      <p:cBhvr>
                                        <p:cTn id="121" dur="580">
                                          <p:stCondLst>
                                            <p:cond delay="0"/>
                                          </p:stCondLst>
                                        </p:cTn>
                                        <p:tgtEl>
                                          <p:spTgt spid="3">
                                            <p:txEl>
                                              <p:pRg st="7" end="7"/>
                                            </p:txEl>
                                          </p:spTgt>
                                        </p:tgtEl>
                                      </p:cBhvr>
                                    </p:animEffect>
                                    <p:anim calcmode="lin" valueType="num">
                                      <p:cBhvr>
                                        <p:cTn id="12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7" end="7"/>
                                            </p:txEl>
                                          </p:spTgt>
                                        </p:tgtEl>
                                      </p:cBhvr>
                                      <p:to x="100000" y="60000"/>
                                    </p:animScale>
                                    <p:animScale>
                                      <p:cBhvr>
                                        <p:cTn id="128" dur="166" decel="50000">
                                          <p:stCondLst>
                                            <p:cond delay="676"/>
                                          </p:stCondLst>
                                        </p:cTn>
                                        <p:tgtEl>
                                          <p:spTgt spid="3">
                                            <p:txEl>
                                              <p:pRg st="7" end="7"/>
                                            </p:txEl>
                                          </p:spTgt>
                                        </p:tgtEl>
                                      </p:cBhvr>
                                      <p:to x="100000" y="100000"/>
                                    </p:animScale>
                                    <p:animScale>
                                      <p:cBhvr>
                                        <p:cTn id="129" dur="26">
                                          <p:stCondLst>
                                            <p:cond delay="1312"/>
                                          </p:stCondLst>
                                        </p:cTn>
                                        <p:tgtEl>
                                          <p:spTgt spid="3">
                                            <p:txEl>
                                              <p:pRg st="7" end="7"/>
                                            </p:txEl>
                                          </p:spTgt>
                                        </p:tgtEl>
                                      </p:cBhvr>
                                      <p:to x="100000" y="80000"/>
                                    </p:animScale>
                                    <p:animScale>
                                      <p:cBhvr>
                                        <p:cTn id="130" dur="166" decel="50000">
                                          <p:stCondLst>
                                            <p:cond delay="1338"/>
                                          </p:stCondLst>
                                        </p:cTn>
                                        <p:tgtEl>
                                          <p:spTgt spid="3">
                                            <p:txEl>
                                              <p:pRg st="7" end="7"/>
                                            </p:txEl>
                                          </p:spTgt>
                                        </p:tgtEl>
                                      </p:cBhvr>
                                      <p:to x="100000" y="100000"/>
                                    </p:animScale>
                                    <p:animScale>
                                      <p:cBhvr>
                                        <p:cTn id="131" dur="26">
                                          <p:stCondLst>
                                            <p:cond delay="1642"/>
                                          </p:stCondLst>
                                        </p:cTn>
                                        <p:tgtEl>
                                          <p:spTgt spid="3">
                                            <p:txEl>
                                              <p:pRg st="7" end="7"/>
                                            </p:txEl>
                                          </p:spTgt>
                                        </p:tgtEl>
                                      </p:cBhvr>
                                      <p:to x="100000" y="90000"/>
                                    </p:animScale>
                                    <p:animScale>
                                      <p:cBhvr>
                                        <p:cTn id="132" dur="166" decel="50000">
                                          <p:stCondLst>
                                            <p:cond delay="1668"/>
                                          </p:stCondLst>
                                        </p:cTn>
                                        <p:tgtEl>
                                          <p:spTgt spid="3">
                                            <p:txEl>
                                              <p:pRg st="7" end="7"/>
                                            </p:txEl>
                                          </p:spTgt>
                                        </p:tgtEl>
                                      </p:cBhvr>
                                      <p:to x="100000" y="100000"/>
                                    </p:animScale>
                                    <p:animScale>
                                      <p:cBhvr>
                                        <p:cTn id="133" dur="26">
                                          <p:stCondLst>
                                            <p:cond delay="1808"/>
                                          </p:stCondLst>
                                        </p:cTn>
                                        <p:tgtEl>
                                          <p:spTgt spid="3">
                                            <p:txEl>
                                              <p:pRg st="7" end="7"/>
                                            </p:txEl>
                                          </p:spTgt>
                                        </p:tgtEl>
                                      </p:cBhvr>
                                      <p:to x="100000" y="95000"/>
                                    </p:animScale>
                                    <p:animScale>
                                      <p:cBhvr>
                                        <p:cTn id="13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493648633"/>
              </p:ext>
            </p:extLst>
          </p:nvPr>
        </p:nvGraphicFramePr>
        <p:xfrm>
          <a:off x="152400" y="609599"/>
          <a:ext cx="8745972" cy="6113714"/>
        </p:xfrm>
        <a:graphic>
          <a:graphicData uri="http://schemas.openxmlformats.org/drawingml/2006/table">
            <a:tbl>
              <a:tblPr firstRow="1" bandRow="1">
                <a:tableStyleId>{5C22544A-7EE6-4342-B048-85BDC9FD1C3A}</a:tableStyleId>
              </a:tblPr>
              <a:tblGrid>
                <a:gridCol w="2416048">
                  <a:extLst>
                    <a:ext uri="{9D8B030D-6E8A-4147-A177-3AD203B41FA5}">
                      <a16:colId xmlns:a16="http://schemas.microsoft.com/office/drawing/2014/main" val="20000"/>
                    </a:ext>
                  </a:extLst>
                </a:gridCol>
                <a:gridCol w="1057593">
                  <a:extLst>
                    <a:ext uri="{9D8B030D-6E8A-4147-A177-3AD203B41FA5}">
                      <a16:colId xmlns:a16="http://schemas.microsoft.com/office/drawing/2014/main" val="20001"/>
                    </a:ext>
                  </a:extLst>
                </a:gridCol>
                <a:gridCol w="1207071">
                  <a:extLst>
                    <a:ext uri="{9D8B030D-6E8A-4147-A177-3AD203B41FA5}">
                      <a16:colId xmlns:a16="http://schemas.microsoft.com/office/drawing/2014/main" val="20002"/>
                    </a:ext>
                  </a:extLst>
                </a:gridCol>
                <a:gridCol w="103428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1506972">
                  <a:extLst>
                    <a:ext uri="{9D8B030D-6E8A-4147-A177-3AD203B41FA5}">
                      <a16:colId xmlns:a16="http://schemas.microsoft.com/office/drawing/2014/main" val="20006"/>
                    </a:ext>
                  </a:extLst>
                </a:gridCol>
              </a:tblGrid>
              <a:tr h="417804">
                <a:tc>
                  <a:txBody>
                    <a:bodyPr/>
                    <a:lstStyle/>
                    <a:p>
                      <a:endParaRPr lang="en-US" dirty="0"/>
                    </a:p>
                  </a:txBody>
                  <a:tcPr/>
                </a:tc>
                <a:tc gridSpan="5">
                  <a:txBody>
                    <a:bodyPr/>
                    <a:lstStyle/>
                    <a:p>
                      <a:pPr algn="ctr"/>
                      <a:r>
                        <a:rPr lang="en-US" dirty="0"/>
                        <a:t>Governmental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Enterprise</a:t>
                      </a:r>
                    </a:p>
                  </a:txBody>
                  <a:tcPr/>
                </a:tc>
                <a:extLst>
                  <a:ext uri="{0D108BD9-81ED-4DB2-BD59-A6C34878D82A}">
                    <a16:rowId xmlns:a16="http://schemas.microsoft.com/office/drawing/2014/main" val="10000"/>
                  </a:ext>
                </a:extLst>
              </a:tr>
              <a:tr h="721141">
                <a:tc>
                  <a:txBody>
                    <a:bodyPr/>
                    <a:lstStyle/>
                    <a:p>
                      <a:endParaRPr lang="en-US" dirty="0"/>
                    </a:p>
                  </a:txBody>
                  <a:tcPr/>
                </a:tc>
                <a:tc>
                  <a:txBody>
                    <a:bodyPr/>
                    <a:lstStyle/>
                    <a:p>
                      <a:pPr algn="ctr"/>
                      <a:r>
                        <a:rPr lang="en-US" dirty="0"/>
                        <a:t>General</a:t>
                      </a:r>
                    </a:p>
                  </a:txBody>
                  <a:tcPr/>
                </a:tc>
                <a:tc>
                  <a:txBody>
                    <a:bodyPr/>
                    <a:lstStyle/>
                    <a:p>
                      <a:pPr algn="ctr"/>
                      <a:r>
                        <a:rPr lang="en-US" dirty="0"/>
                        <a:t>Special</a:t>
                      </a:r>
                    </a:p>
                    <a:p>
                      <a:pPr algn="ctr"/>
                      <a:r>
                        <a:rPr lang="en-US" dirty="0"/>
                        <a:t>Revenues</a:t>
                      </a:r>
                    </a:p>
                  </a:txBody>
                  <a:tcPr/>
                </a:tc>
                <a:tc>
                  <a:txBody>
                    <a:bodyPr/>
                    <a:lstStyle/>
                    <a:p>
                      <a:pPr algn="ctr"/>
                      <a:r>
                        <a:rPr lang="en-US" dirty="0"/>
                        <a:t>Capital</a:t>
                      </a:r>
                    </a:p>
                    <a:p>
                      <a:pPr algn="ctr"/>
                      <a:r>
                        <a:rPr lang="en-US" dirty="0"/>
                        <a:t>Projects</a:t>
                      </a:r>
                    </a:p>
                  </a:txBody>
                  <a:tcPr/>
                </a:tc>
                <a:tc>
                  <a:txBody>
                    <a:bodyPr/>
                    <a:lstStyle/>
                    <a:p>
                      <a:pPr algn="ctr"/>
                      <a:r>
                        <a:rPr lang="en-US" dirty="0"/>
                        <a:t>Debt</a:t>
                      </a:r>
                      <a:r>
                        <a:rPr lang="en-US" baseline="0" dirty="0"/>
                        <a:t> </a:t>
                      </a:r>
                    </a:p>
                    <a:p>
                      <a:pPr algn="ctr"/>
                      <a:r>
                        <a:rPr lang="en-US" baseline="0" dirty="0"/>
                        <a:t>Serv.</a:t>
                      </a:r>
                      <a:endParaRPr lang="en-US" dirty="0"/>
                    </a:p>
                  </a:txBody>
                  <a:tcPr/>
                </a:tc>
                <a:tc>
                  <a:txBody>
                    <a:bodyPr/>
                    <a:lstStyle/>
                    <a:p>
                      <a:pPr algn="ctr"/>
                      <a:r>
                        <a:rPr lang="en-US" dirty="0"/>
                        <a:t>Perm</a:t>
                      </a:r>
                    </a:p>
                  </a:txBody>
                  <a:tcPr/>
                </a:tc>
                <a:tc>
                  <a:txBody>
                    <a:bodyPr/>
                    <a:lstStyle/>
                    <a:p>
                      <a:pPr algn="ctr"/>
                      <a:r>
                        <a:rPr lang="en-US" dirty="0"/>
                        <a:t>Proprietary</a:t>
                      </a:r>
                    </a:p>
                  </a:txBody>
                  <a:tcPr/>
                </a:tc>
                <a:extLst>
                  <a:ext uri="{0D108BD9-81ED-4DB2-BD59-A6C34878D82A}">
                    <a16:rowId xmlns:a16="http://schemas.microsoft.com/office/drawing/2014/main" val="10001"/>
                  </a:ext>
                </a:extLst>
              </a:tr>
              <a:tr h="417804">
                <a:tc>
                  <a:txBody>
                    <a:bodyPr/>
                    <a:lstStyle/>
                    <a:p>
                      <a:r>
                        <a:rPr lang="en-US" dirty="0"/>
                        <a:t>Income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30201">
                <a:tc>
                  <a:txBody>
                    <a:bodyPr/>
                    <a:lstStyle/>
                    <a:p>
                      <a:r>
                        <a:rPr lang="en-US" dirty="0"/>
                        <a:t>Taxes</a:t>
                      </a:r>
                    </a:p>
                    <a:p>
                      <a:r>
                        <a:rPr lang="en-US" dirty="0"/>
                        <a:t>Intergovernmental</a:t>
                      </a:r>
                    </a:p>
                    <a:p>
                      <a:r>
                        <a:rPr lang="en-US" dirty="0"/>
                        <a:t>Charges</a:t>
                      </a:r>
                      <a:r>
                        <a:rPr lang="en-US" baseline="0" dirty="0"/>
                        <a:t> for Services</a:t>
                      </a:r>
                      <a:endParaRPr lang="en-US" dirty="0"/>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3"/>
                  </a:ext>
                </a:extLst>
              </a:tr>
              <a:tr h="417804">
                <a:tc>
                  <a:txBody>
                    <a:bodyPr/>
                    <a:lstStyle/>
                    <a:p>
                      <a:r>
                        <a:rPr lang="en-US" dirty="0"/>
                        <a:t>Expenses</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4"/>
                  </a:ext>
                </a:extLst>
              </a:tr>
              <a:tr h="1030201">
                <a:tc>
                  <a:txBody>
                    <a:bodyPr/>
                    <a:lstStyle/>
                    <a:p>
                      <a:r>
                        <a:rPr lang="en-US" dirty="0"/>
                        <a:t>Governmental</a:t>
                      </a:r>
                    </a:p>
                    <a:p>
                      <a:r>
                        <a:rPr lang="en-US" dirty="0"/>
                        <a:t>  Public Safety</a:t>
                      </a:r>
                    </a:p>
                    <a:p>
                      <a:r>
                        <a:rPr lang="en-US" dirty="0"/>
                        <a:t>    Fire Department</a:t>
                      </a:r>
                    </a:p>
                    <a:p>
                      <a:r>
                        <a:rPr lang="en-US" dirty="0"/>
                        <a:t>      Equipment</a:t>
                      </a:r>
                    </a:p>
                    <a:p>
                      <a:r>
                        <a:rPr lang="en-US" dirty="0"/>
                        <a:t>  Public Works</a:t>
                      </a:r>
                    </a:p>
                    <a:p>
                      <a:r>
                        <a:rPr lang="en-US" dirty="0"/>
                        <a:t>    Roads</a:t>
                      </a:r>
                    </a:p>
                    <a:p>
                      <a:r>
                        <a:rPr lang="en-US" dirty="0"/>
                        <a:t>        Equipment</a:t>
                      </a:r>
                    </a:p>
                    <a:p>
                      <a:r>
                        <a:rPr lang="en-US" baseline="0" dirty="0"/>
                        <a:t>Proprietary</a:t>
                      </a:r>
                    </a:p>
                    <a:p>
                      <a:r>
                        <a:rPr lang="en-US" baseline="0" dirty="0"/>
                        <a:t>  Water</a:t>
                      </a:r>
                    </a:p>
                    <a:p>
                      <a:r>
                        <a:rPr lang="en-US" baseline="0" dirty="0"/>
                        <a:t>      Equipment</a:t>
                      </a:r>
                    </a:p>
                    <a:p>
                      <a:r>
                        <a:rPr lang="en-US" baseline="0" dirty="0"/>
                        <a:t>  </a:t>
                      </a:r>
                      <a:endParaRPr lang="en-US" dirty="0"/>
                    </a:p>
                  </a:txBody>
                  <a:tcPr/>
                </a:tc>
                <a:tc>
                  <a:txBody>
                    <a:bodyPr/>
                    <a:lstStyle/>
                    <a:p>
                      <a:pPr algn="r"/>
                      <a:endParaRPr lang="en-US" dirty="0"/>
                    </a:p>
                    <a:p>
                      <a:pPr algn="r"/>
                      <a:endParaRPr lang="en-US" dirty="0"/>
                    </a:p>
                    <a:p>
                      <a:pPr algn="r"/>
                      <a:endParaRPr lang="en-US" dirty="0"/>
                    </a:p>
                    <a:p>
                      <a:pPr algn="r"/>
                      <a:r>
                        <a:rPr lang="en-US" dirty="0"/>
                        <a:t>0.00</a:t>
                      </a:r>
                    </a:p>
                    <a:p>
                      <a:pPr algn="r"/>
                      <a:endParaRPr lang="en-US" dirty="0"/>
                    </a:p>
                    <a:p>
                      <a:pPr algn="r"/>
                      <a:endParaRPr lang="en-US" dirty="0"/>
                    </a:p>
                    <a:p>
                      <a:pPr algn="r"/>
                      <a:r>
                        <a:rPr lang="en-US" dirty="0"/>
                        <a:t>0.00</a:t>
                      </a:r>
                    </a:p>
                    <a:p>
                      <a:pPr algn="r"/>
                      <a:endParaRPr lang="en-US" dirty="0"/>
                    </a:p>
                    <a:p>
                      <a:pPr algn="r"/>
                      <a:endParaRPr lang="en-US" dirty="0"/>
                    </a:p>
                  </a:txBody>
                  <a:tcPr/>
                </a:tc>
                <a:tc>
                  <a:txBody>
                    <a:bodyPr/>
                    <a:lstStyle/>
                    <a:p>
                      <a:pPr algn="r"/>
                      <a:endParaRPr lang="en-US" dirty="0"/>
                    </a:p>
                    <a:p>
                      <a:pPr algn="r"/>
                      <a:endParaRPr lang="en-US" dirty="0"/>
                    </a:p>
                    <a:p>
                      <a:pPr algn="r"/>
                      <a:endParaRPr lang="en-US" dirty="0"/>
                    </a:p>
                    <a:p>
                      <a:pPr algn="r"/>
                      <a:r>
                        <a:rPr lang="en-US" dirty="0"/>
                        <a:t>0.00</a:t>
                      </a:r>
                    </a:p>
                    <a:p>
                      <a:pPr algn="r"/>
                      <a:endParaRPr lang="en-US" dirty="0"/>
                    </a:p>
                    <a:p>
                      <a:pPr algn="r"/>
                      <a:endParaRPr lang="en-US" dirty="0"/>
                    </a:p>
                    <a:p>
                      <a:pPr algn="r"/>
                      <a:r>
                        <a:rPr lang="en-US" dirty="0"/>
                        <a:t>0.00</a:t>
                      </a:r>
                    </a:p>
                    <a:p>
                      <a:pPr algn="r"/>
                      <a:endParaRPr lang="en-US" dirty="0"/>
                    </a:p>
                    <a:p>
                      <a:pPr algn="r"/>
                      <a:endParaRPr lang="en-US" dirty="0"/>
                    </a:p>
                  </a:txBody>
                  <a:tcPr/>
                </a:tc>
                <a:tc>
                  <a:txBody>
                    <a:bodyPr/>
                    <a:lstStyle/>
                    <a:p>
                      <a:pPr algn="r"/>
                      <a:endParaRPr lang="en-US" dirty="0"/>
                    </a:p>
                    <a:p>
                      <a:pPr algn="r"/>
                      <a:endParaRPr lang="en-US" dirty="0"/>
                    </a:p>
                    <a:p>
                      <a:pPr algn="r"/>
                      <a:endParaRPr lang="en-US" dirty="0"/>
                    </a:p>
                    <a:p>
                      <a:pPr algn="r"/>
                      <a:r>
                        <a:rPr lang="en-US" dirty="0"/>
                        <a:t>0.00</a:t>
                      </a:r>
                    </a:p>
                    <a:p>
                      <a:pPr algn="r"/>
                      <a:endParaRPr lang="en-US" dirty="0"/>
                    </a:p>
                    <a:p>
                      <a:pPr algn="r"/>
                      <a:endParaRPr lang="en-US" dirty="0"/>
                    </a:p>
                    <a:p>
                      <a:pPr algn="r"/>
                      <a:r>
                        <a:rPr lang="en-US" dirty="0"/>
                        <a:t>0.00</a:t>
                      </a:r>
                    </a:p>
                    <a:p>
                      <a:pPr algn="r"/>
                      <a:endParaRPr lang="en-US" dirty="0"/>
                    </a:p>
                    <a:p>
                      <a:pPr algn="r"/>
                      <a:endParaRPr lang="en-US" dirty="0"/>
                    </a:p>
                  </a:txBody>
                  <a:tcPr/>
                </a:tc>
                <a:tc>
                  <a:txBody>
                    <a:bodyPr/>
                    <a:lstStyle/>
                    <a:p>
                      <a:pPr algn="r"/>
                      <a:endParaRPr lang="en-US" dirty="0"/>
                    </a:p>
                    <a:p>
                      <a:pPr algn="r"/>
                      <a:endParaRPr lang="en-US" dirty="0"/>
                    </a:p>
                    <a:p>
                      <a:pPr algn="r"/>
                      <a:endParaRPr lang="en-US" dirty="0"/>
                    </a:p>
                    <a:p>
                      <a:pPr algn="r"/>
                      <a:r>
                        <a:rPr lang="en-US" dirty="0"/>
                        <a:t>0.00</a:t>
                      </a:r>
                    </a:p>
                    <a:p>
                      <a:pPr algn="r"/>
                      <a:endParaRPr lang="en-US" dirty="0"/>
                    </a:p>
                    <a:p>
                      <a:pPr algn="r"/>
                      <a:endParaRPr lang="en-US" dirty="0"/>
                    </a:p>
                    <a:p>
                      <a:pPr algn="r"/>
                      <a:r>
                        <a:rPr lang="en-US" dirty="0"/>
                        <a:t>0.00</a:t>
                      </a:r>
                    </a:p>
                    <a:p>
                      <a:pPr algn="r"/>
                      <a:endParaRPr lang="en-US" dirty="0"/>
                    </a:p>
                    <a:p>
                      <a:pPr algn="r"/>
                      <a:endParaRPr lang="en-US" dirty="0"/>
                    </a:p>
                    <a:p>
                      <a:pPr algn="r"/>
                      <a:endParaRPr lang="en-US" dirty="0"/>
                    </a:p>
                  </a:txBody>
                  <a:tcPr/>
                </a:tc>
                <a:tc>
                  <a:txBody>
                    <a:bodyPr/>
                    <a:lstStyle/>
                    <a:p>
                      <a:pPr algn="r"/>
                      <a:endParaRPr lang="en-US" dirty="0"/>
                    </a:p>
                    <a:p>
                      <a:pPr algn="r"/>
                      <a:endParaRPr lang="en-US" dirty="0"/>
                    </a:p>
                    <a:p>
                      <a:pPr algn="r"/>
                      <a:endParaRPr lang="en-US" dirty="0"/>
                    </a:p>
                    <a:p>
                      <a:pPr algn="r"/>
                      <a:r>
                        <a:rPr lang="en-US" dirty="0"/>
                        <a:t>0.00</a:t>
                      </a:r>
                    </a:p>
                    <a:p>
                      <a:pPr algn="r"/>
                      <a:endParaRPr lang="en-US" dirty="0"/>
                    </a:p>
                    <a:p>
                      <a:pPr algn="r"/>
                      <a:endParaRPr lang="en-US" dirty="0"/>
                    </a:p>
                    <a:p>
                      <a:pPr algn="r"/>
                      <a:r>
                        <a:rPr lang="en-US" dirty="0"/>
                        <a:t>0.00</a:t>
                      </a:r>
                    </a:p>
                    <a:p>
                      <a:pPr algn="r"/>
                      <a:endParaRPr lang="en-US" dirty="0"/>
                    </a:p>
                    <a:p>
                      <a:pPr algn="r"/>
                      <a:endParaRPr lang="en-US" dirty="0"/>
                    </a:p>
                  </a:txBody>
                  <a:tcPr/>
                </a:tc>
                <a:tc>
                  <a:txBody>
                    <a:bodyPr/>
                    <a:lstStyle/>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r>
                        <a:rPr lang="en-US" dirty="0"/>
                        <a:t>0.00</a:t>
                      </a:r>
                    </a:p>
                  </a:txBody>
                  <a:tcPr/>
                </a:tc>
                <a:extLst>
                  <a:ext uri="{0D108BD9-81ED-4DB2-BD59-A6C34878D82A}">
                    <a16:rowId xmlns:a16="http://schemas.microsoft.com/office/drawing/2014/main" val="10005"/>
                  </a:ext>
                </a:extLst>
              </a:tr>
            </a:tbl>
          </a:graphicData>
        </a:graphic>
      </p:graphicFrame>
      <p:sp>
        <p:nvSpPr>
          <p:cNvPr id="6" name="Title 5"/>
          <p:cNvSpPr>
            <a:spLocks noGrp="1"/>
          </p:cNvSpPr>
          <p:nvPr>
            <p:ph type="title"/>
          </p:nvPr>
        </p:nvSpPr>
        <p:spPr>
          <a:xfrm>
            <a:off x="76200" y="76200"/>
            <a:ext cx="8991600" cy="533400"/>
          </a:xfrm>
        </p:spPr>
        <p:txBody>
          <a:bodyPr/>
          <a:lstStyle/>
          <a:p>
            <a:pPr lvl="1" algn="l" rtl="0">
              <a:spcBef>
                <a:spcPct val="0"/>
              </a:spcBef>
              <a:buClr>
                <a:schemeClr val="accent6">
                  <a:lumMod val="75000"/>
                </a:schemeClr>
              </a:buClr>
              <a:buSzPct val="128000"/>
            </a:pPr>
            <a:r>
              <a:rPr lang="en-US" sz="2000" b="1" dirty="0">
                <a:solidFill>
                  <a:schemeClr val="accent6">
                    <a:lumMod val="75000"/>
                  </a:schemeClr>
                </a:solidFill>
                <a:latin typeface="+mj-lt"/>
              </a:rPr>
              <a:t>Fund </a:t>
            </a:r>
            <a:r>
              <a:rPr lang="en-US" sz="2000" dirty="0">
                <a:latin typeface="+mj-lt"/>
              </a:rPr>
              <a:t>– a fiscal and accounting entity with a self-balancing set of accounts…</a:t>
            </a:r>
            <a:br>
              <a:rPr lang="en-US" dirty="0"/>
            </a:br>
            <a:endParaRPr lang="en-US" dirty="0"/>
          </a:p>
        </p:txBody>
      </p:sp>
    </p:spTree>
    <p:extLst>
      <p:ext uri="{BB962C8B-B14F-4D97-AF65-F5344CB8AC3E}">
        <p14:creationId xmlns:p14="http://schemas.microsoft.com/office/powerpoint/2010/main" val="169694418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5289</TotalTime>
  <Words>1615</Words>
  <Application>Microsoft Office PowerPoint</Application>
  <PresentationFormat>On-screen Show (4:3)</PresentationFormat>
  <Paragraphs>365</Paragraphs>
  <Slides>32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Georgia</vt:lpstr>
      <vt:lpstr>Trebuchet MS</vt:lpstr>
      <vt:lpstr>Slipstream</vt:lpstr>
      <vt:lpstr>Foundational Accounting Principles</vt:lpstr>
      <vt:lpstr>Why Cover the Basics?</vt:lpstr>
      <vt:lpstr>What is a Fund vs an Account?</vt:lpstr>
      <vt:lpstr>GASB 34 - Funds</vt:lpstr>
      <vt:lpstr>Balance Sheet Accounts</vt:lpstr>
      <vt:lpstr>The Accounting Equation</vt:lpstr>
      <vt:lpstr>Fund – a fiscal and accounting entity with a self-balancing set of accounts… </vt:lpstr>
      <vt:lpstr>Income Statement Accounts</vt:lpstr>
      <vt:lpstr>Fund – a fiscal and accounting entity with a self-balancing set of accounts… </vt:lpstr>
      <vt:lpstr>Data Entry – Paying Bills</vt:lpstr>
      <vt:lpstr>Data Entry – Paying Bills</vt:lpstr>
      <vt:lpstr>Data Entry – Paying Bills</vt:lpstr>
      <vt:lpstr>Data Entry – Paying Bills</vt:lpstr>
      <vt:lpstr>Data Entry – Paying Bills</vt:lpstr>
      <vt:lpstr>Data Entry – Making Deposits</vt:lpstr>
      <vt:lpstr>Utility Billing</vt:lpstr>
      <vt:lpstr>Utility Billing</vt:lpstr>
      <vt:lpstr>Utility Billing</vt:lpstr>
      <vt:lpstr>Utility Billing</vt:lpstr>
      <vt:lpstr>Utility Billing</vt:lpstr>
      <vt:lpstr>Utility Billing</vt:lpstr>
      <vt:lpstr>Utility Billing</vt:lpstr>
      <vt:lpstr>Payroll</vt:lpstr>
      <vt:lpstr>Payroll</vt:lpstr>
      <vt:lpstr>Payroll</vt:lpstr>
      <vt:lpstr>Payroll</vt:lpstr>
      <vt:lpstr>Data Entry</vt:lpstr>
      <vt:lpstr>Paying Liabilities</vt:lpstr>
      <vt:lpstr>Paying Liabilities</vt:lpstr>
      <vt:lpstr>Paying Liabilities</vt:lpstr>
      <vt:lpstr>Paying Liabilities</vt:lpstr>
      <vt:lpstr>Paying Liabilities</vt:lpstr>
    </vt:vector>
  </TitlesOfParts>
  <Company>Advantage Business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May</dc:creator>
  <cp:lastModifiedBy>Eddie May</cp:lastModifiedBy>
  <cp:revision>134</cp:revision>
  <cp:lastPrinted>2020-06-16T14:51:15Z</cp:lastPrinted>
  <dcterms:created xsi:type="dcterms:W3CDTF">2010-12-01T15:38:42Z</dcterms:created>
  <dcterms:modified xsi:type="dcterms:W3CDTF">2020-06-16T15:57:03Z</dcterms:modified>
</cp:coreProperties>
</file>