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2" r:id="rId2"/>
    <p:sldId id="257" r:id="rId3"/>
    <p:sldId id="272" r:id="rId4"/>
    <p:sldId id="290" r:id="rId5"/>
    <p:sldId id="286" r:id="rId6"/>
    <p:sldId id="283" r:id="rId7"/>
    <p:sldId id="287" r:id="rId8"/>
    <p:sldId id="285" r:id="rId9"/>
    <p:sldId id="288" r:id="rId10"/>
    <p:sldId id="289" r:id="rId11"/>
    <p:sldId id="306" r:id="rId12"/>
    <p:sldId id="292" r:id="rId13"/>
    <p:sldId id="294" r:id="rId14"/>
    <p:sldId id="296" r:id="rId15"/>
    <p:sldId id="293" r:id="rId16"/>
    <p:sldId id="295" r:id="rId17"/>
    <p:sldId id="280" r:id="rId18"/>
    <p:sldId id="297" r:id="rId19"/>
    <p:sldId id="279" r:id="rId20"/>
    <p:sldId id="298" r:id="rId21"/>
    <p:sldId id="300" r:id="rId22"/>
    <p:sldId id="301" r:id="rId23"/>
    <p:sldId id="299" r:id="rId24"/>
    <p:sldId id="302" r:id="rId25"/>
    <p:sldId id="303" r:id="rId26"/>
    <p:sldId id="304" r:id="rId27"/>
    <p:sldId id="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1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31" autoAdjust="0"/>
  </p:normalViewPr>
  <p:slideViewPr>
    <p:cSldViewPr snapToGrid="0">
      <p:cViewPr varScale="1">
        <p:scale>
          <a:sx n="104" d="100"/>
          <a:sy n="104" d="100"/>
        </p:scale>
        <p:origin x="114" y="22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6/16/2020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6/16/2020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6/16/2020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6/16/2020</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6/16/2020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6/16/2020</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6/16/2020</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6/16/2020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6/16/2020</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j-otomobil.blogspot.com/2008_08_01_archive.html" TargetMode="External"/><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t>Using Your financials</a:t>
            </a:r>
          </a:p>
        </p:txBody>
      </p:sp>
      <p:pic>
        <p:nvPicPr>
          <p:cNvPr id="7" name="Picture Placeholder 6"/>
          <p:cNvPicPr>
            <a:picLocks noGrp="1" noChangeAspect="1"/>
          </p:cNvPicPr>
          <p:nvPr>
            <p:ph type="pic" idx="10"/>
          </p:nvPr>
        </p:nvPicPr>
        <p:blipFill rotWithShape="1">
          <a:blip r:embed="rId2" cstate="print">
            <a:extLst>
              <a:ext uri="{28A0092B-C50C-407E-A947-70E740481C1C}">
                <a14:useLocalDpi xmlns:a14="http://schemas.microsoft.com/office/drawing/2010/main" val="0"/>
              </a:ext>
            </a:extLst>
          </a:blip>
          <a:srcRect l="7020" r="36625"/>
          <a:stretch/>
        </p:blipFill>
        <p:spPr>
          <a:xfrm>
            <a:off x="0" y="-1503"/>
            <a:ext cx="4023360" cy="4747240"/>
          </a:xfrm>
        </p:spPr>
      </p:pic>
      <p:pic>
        <p:nvPicPr>
          <p:cNvPr id="8" name="Picture Placeholder 7"/>
          <p:cNvPicPr>
            <a:picLocks noGrp="1" noChangeAspect="1"/>
          </p:cNvPicPr>
          <p:nvPr>
            <p:ph type="pic" idx="11"/>
          </p:nvPr>
        </p:nvPicPr>
        <p:blipFill rotWithShape="1">
          <a:blip r:embed="rId3" cstate="print">
            <a:extLst>
              <a:ext uri="{28A0092B-C50C-407E-A947-70E740481C1C}">
                <a14:useLocalDpi xmlns:a14="http://schemas.microsoft.com/office/drawing/2010/main" val="0"/>
              </a:ext>
            </a:extLst>
          </a:blip>
          <a:srcRect l="-245" r="44162"/>
          <a:stretch/>
        </p:blipFill>
        <p:spPr>
          <a:xfrm>
            <a:off x="4084319" y="0"/>
            <a:ext cx="4023361" cy="4745737"/>
          </a:xfrm>
        </p:spPr>
      </p:pic>
      <p:pic>
        <p:nvPicPr>
          <p:cNvPr id="9" name="Picture Placeholder 8"/>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l="43553"/>
          <a:stretch/>
        </p:blipFill>
        <p:spPr>
          <a:xfrm>
            <a:off x="8168639" y="-272"/>
            <a:ext cx="4023361" cy="4751754"/>
          </a:xfrm>
        </p:spPr>
      </p:pic>
      <p:sp>
        <p:nvSpPr>
          <p:cNvPr id="3" name="Subtitle 2"/>
          <p:cNvSpPr>
            <a:spLocks noGrp="1"/>
          </p:cNvSpPr>
          <p:nvPr>
            <p:ph type="subTitle" idx="1"/>
          </p:nvPr>
        </p:nvSpPr>
        <p:spPr/>
        <p:txBody>
          <a:bodyPr/>
          <a:lstStyle/>
          <a:p>
            <a:pPr algn="l"/>
            <a:r>
              <a:rPr lang="en-US" dirty="0"/>
              <a:t>Council Training</a:t>
            </a:r>
          </a:p>
        </p:txBody>
      </p:sp>
      <p:pic>
        <p:nvPicPr>
          <p:cNvPr id="10" name="Picture 9" descr="A close up of a sign&#10;&#10;Description automatically generated">
            <a:extLst>
              <a:ext uri="{FF2B5EF4-FFF2-40B4-BE49-F238E27FC236}">
                <a16:creationId xmlns:a16="http://schemas.microsoft.com/office/drawing/2014/main" id="{26DA0655-B9E4-4D28-A619-7AAFC90AF4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058" y="5414473"/>
            <a:ext cx="3063542" cy="914400"/>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32813" y="1683327"/>
            <a:ext cx="3125787" cy="1464196"/>
          </a:xfrm>
        </p:spPr>
        <p:txBody>
          <a:bodyPr/>
          <a:lstStyle/>
          <a:p>
            <a:r>
              <a:rPr lang="en-US" dirty="0"/>
              <a:t>How do we read the financials?</a:t>
            </a:r>
          </a:p>
        </p:txBody>
      </p:sp>
      <p:sp>
        <p:nvSpPr>
          <p:cNvPr id="3" name="Text Placeholder 2"/>
          <p:cNvSpPr>
            <a:spLocks noGrp="1"/>
          </p:cNvSpPr>
          <p:nvPr>
            <p:ph type="body" sz="half" idx="2"/>
          </p:nvPr>
        </p:nvSpPr>
        <p:spPr>
          <a:xfrm>
            <a:off x="8532813" y="3314700"/>
            <a:ext cx="3125787" cy="2857501"/>
          </a:xfrm>
        </p:spPr>
        <p:txBody>
          <a:bodyPr>
            <a:normAutofit/>
          </a:bodyPr>
          <a:lstStyle/>
          <a:p>
            <a:pPr marL="285750" indent="-285750">
              <a:buClr>
                <a:schemeClr val="bg1"/>
              </a:buClr>
              <a:buFont typeface="Wingdings" panose="05000000000000000000" pitchFamily="2" charset="2"/>
              <a:buChar char="§"/>
            </a:pPr>
            <a:r>
              <a:rPr lang="en-US" dirty="0"/>
              <a:t>Fund Accounting is a bird of different color</a:t>
            </a:r>
          </a:p>
          <a:p>
            <a:pPr marL="285750" indent="-285750">
              <a:buClr>
                <a:schemeClr val="bg1"/>
              </a:buClr>
              <a:buFont typeface="Wingdings" panose="05000000000000000000" pitchFamily="2" charset="2"/>
              <a:buChar char="§"/>
            </a:pPr>
            <a:r>
              <a:rPr lang="en-US" dirty="0"/>
              <a:t>They usually do not teach Governmental Fund Accounting in accounting school</a:t>
            </a:r>
          </a:p>
          <a:p>
            <a:pPr marL="742950" lvl="1" indent="-285750">
              <a:buClr>
                <a:schemeClr val="bg1"/>
              </a:buClr>
              <a:buFont typeface="Wingdings" panose="05000000000000000000" pitchFamily="2" charset="2"/>
              <a:buChar char="§"/>
            </a:pPr>
            <a:r>
              <a:rPr lang="en-US" dirty="0">
                <a:solidFill>
                  <a:schemeClr val="bg1">
                    <a:lumMod val="95000"/>
                  </a:schemeClr>
                </a:solidFill>
              </a:rPr>
              <a:t>if they do, it is one chapter in one class</a:t>
            </a:r>
          </a:p>
          <a:p>
            <a:pPr marL="742950" lvl="1" indent="-285750">
              <a:buClr>
                <a:schemeClr val="bg1"/>
              </a:buClr>
              <a:buFont typeface="Wingdings" panose="05000000000000000000" pitchFamily="2" charset="2"/>
              <a:buChar char="§"/>
            </a:pPr>
            <a:r>
              <a:rPr lang="en-US" dirty="0">
                <a:solidFill>
                  <a:schemeClr val="bg1">
                    <a:lumMod val="95000"/>
                  </a:schemeClr>
                </a:solidFill>
              </a:rPr>
              <a:t>Many CPAs and accounting graduates struggle with the concept of Fund Accounting</a:t>
            </a:r>
          </a:p>
        </p:txBody>
      </p:sp>
      <p:sp>
        <p:nvSpPr>
          <p:cNvPr id="9" name="Rectangle 8">
            <a:extLst>
              <a:ext uri="{FF2B5EF4-FFF2-40B4-BE49-F238E27FC236}">
                <a16:creationId xmlns:a16="http://schemas.microsoft.com/office/drawing/2014/main" id="{A76772C8-18DE-40F5-B895-0EE2460C700E}"/>
              </a:ext>
            </a:extLst>
          </p:cNvPr>
          <p:cNvSpPr/>
          <p:nvPr/>
        </p:nvSpPr>
        <p:spPr>
          <a:xfrm rot="288528">
            <a:off x="1978548" y="902154"/>
            <a:ext cx="3005182"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Activity</a:t>
            </a:r>
          </a:p>
        </p:txBody>
      </p:sp>
      <p:sp>
        <p:nvSpPr>
          <p:cNvPr id="10" name="Rectangle 9">
            <a:extLst>
              <a:ext uri="{FF2B5EF4-FFF2-40B4-BE49-F238E27FC236}">
                <a16:creationId xmlns:a16="http://schemas.microsoft.com/office/drawing/2014/main" id="{232BA26B-7ECC-47F4-966A-7C8E6E8FD083}"/>
              </a:ext>
            </a:extLst>
          </p:cNvPr>
          <p:cNvSpPr/>
          <p:nvPr/>
        </p:nvSpPr>
        <p:spPr>
          <a:xfrm>
            <a:off x="233876" y="3103657"/>
            <a:ext cx="3008773"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Function</a:t>
            </a:r>
          </a:p>
        </p:txBody>
      </p:sp>
      <p:sp>
        <p:nvSpPr>
          <p:cNvPr id="11" name="Rectangle 10">
            <a:extLst>
              <a:ext uri="{FF2B5EF4-FFF2-40B4-BE49-F238E27FC236}">
                <a16:creationId xmlns:a16="http://schemas.microsoft.com/office/drawing/2014/main" id="{DCBE899C-0648-4BAE-AF7F-CF5A5907A435}"/>
              </a:ext>
            </a:extLst>
          </p:cNvPr>
          <p:cNvSpPr/>
          <p:nvPr/>
        </p:nvSpPr>
        <p:spPr>
          <a:xfrm rot="711659">
            <a:off x="685169" y="2167365"/>
            <a:ext cx="2353529" cy="923330"/>
          </a:xfrm>
          <a:prstGeom prst="rect">
            <a:avLst/>
          </a:prstGeom>
          <a:noFill/>
        </p:spPr>
        <p:txBody>
          <a:bodyPr wrap="none" lIns="91440" tIns="45720" rIns="91440" bIns="45720">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Object</a:t>
            </a:r>
          </a:p>
        </p:txBody>
      </p:sp>
      <p:sp>
        <p:nvSpPr>
          <p:cNvPr id="12" name="Rectangle 11">
            <a:extLst>
              <a:ext uri="{FF2B5EF4-FFF2-40B4-BE49-F238E27FC236}">
                <a16:creationId xmlns:a16="http://schemas.microsoft.com/office/drawing/2014/main" id="{A8111E99-51FE-4D9E-B7B6-58578FDDFE77}"/>
              </a:ext>
            </a:extLst>
          </p:cNvPr>
          <p:cNvSpPr/>
          <p:nvPr/>
        </p:nvSpPr>
        <p:spPr>
          <a:xfrm>
            <a:off x="427455" y="1427639"/>
            <a:ext cx="2815194"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Account</a:t>
            </a:r>
          </a:p>
        </p:txBody>
      </p:sp>
      <p:sp>
        <p:nvSpPr>
          <p:cNvPr id="13" name="Rectangle 12">
            <a:extLst>
              <a:ext uri="{FF2B5EF4-FFF2-40B4-BE49-F238E27FC236}">
                <a16:creationId xmlns:a16="http://schemas.microsoft.com/office/drawing/2014/main" id="{38BF07AC-63FE-45E1-B83D-A3A1208F0822}"/>
              </a:ext>
            </a:extLst>
          </p:cNvPr>
          <p:cNvSpPr/>
          <p:nvPr/>
        </p:nvSpPr>
        <p:spPr>
          <a:xfrm rot="20811912">
            <a:off x="1966898" y="2274363"/>
            <a:ext cx="5384808"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Balance Sheet</a:t>
            </a:r>
          </a:p>
        </p:txBody>
      </p:sp>
      <p:sp>
        <p:nvSpPr>
          <p:cNvPr id="14" name="Rectangle 13">
            <a:extLst>
              <a:ext uri="{FF2B5EF4-FFF2-40B4-BE49-F238E27FC236}">
                <a16:creationId xmlns:a16="http://schemas.microsoft.com/office/drawing/2014/main" id="{67D76BCF-B8D3-4828-AFFE-56F51A0A3BDC}"/>
              </a:ext>
            </a:extLst>
          </p:cNvPr>
          <p:cNvSpPr/>
          <p:nvPr/>
        </p:nvSpPr>
        <p:spPr>
          <a:xfrm>
            <a:off x="3069859" y="3147523"/>
            <a:ext cx="4793300" cy="923330"/>
          </a:xfrm>
          <a:prstGeom prst="rect">
            <a:avLst/>
          </a:prstGeom>
          <a:noFill/>
        </p:spPr>
        <p:txBody>
          <a:bodyPr wrap="none" lIns="91440" tIns="45720" rIns="91440" bIns="45720">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Profit &amp; Loss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5" name="Rectangle 14">
            <a:extLst>
              <a:ext uri="{FF2B5EF4-FFF2-40B4-BE49-F238E27FC236}">
                <a16:creationId xmlns:a16="http://schemas.microsoft.com/office/drawing/2014/main" id="{D335348B-3264-4631-A1FD-6B60A6BB9652}"/>
              </a:ext>
            </a:extLst>
          </p:cNvPr>
          <p:cNvSpPr/>
          <p:nvPr/>
        </p:nvSpPr>
        <p:spPr>
          <a:xfrm>
            <a:off x="592171" y="3674591"/>
            <a:ext cx="53944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Revenue Source</a:t>
            </a:r>
          </a:p>
        </p:txBody>
      </p:sp>
      <p:sp>
        <p:nvSpPr>
          <p:cNvPr id="16" name="Rectangle 15">
            <a:extLst>
              <a:ext uri="{FF2B5EF4-FFF2-40B4-BE49-F238E27FC236}">
                <a16:creationId xmlns:a16="http://schemas.microsoft.com/office/drawing/2014/main" id="{D5409FBC-2775-489C-9EAF-0B39F695D4F8}"/>
              </a:ext>
            </a:extLst>
          </p:cNvPr>
          <p:cNvSpPr/>
          <p:nvPr/>
        </p:nvSpPr>
        <p:spPr>
          <a:xfrm rot="593520">
            <a:off x="2884454" y="4411358"/>
            <a:ext cx="4676281"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Appropriation</a:t>
            </a:r>
          </a:p>
        </p:txBody>
      </p:sp>
      <p:sp>
        <p:nvSpPr>
          <p:cNvPr id="17" name="Rectangle 16">
            <a:extLst>
              <a:ext uri="{FF2B5EF4-FFF2-40B4-BE49-F238E27FC236}">
                <a16:creationId xmlns:a16="http://schemas.microsoft.com/office/drawing/2014/main" id="{7455BACA-241E-4444-88C2-FA2F3822AE9D}"/>
              </a:ext>
            </a:extLst>
          </p:cNvPr>
          <p:cNvSpPr/>
          <p:nvPr/>
        </p:nvSpPr>
        <p:spPr>
          <a:xfrm rot="20565204">
            <a:off x="409908" y="4408659"/>
            <a:ext cx="2504212" cy="923330"/>
          </a:xfrm>
          <a:prstGeom prst="rect">
            <a:avLst/>
          </a:prstGeom>
          <a:noFill/>
        </p:spPr>
        <p:txBody>
          <a:bodyPr wrap="none" lIns="91440" tIns="45720" rIns="91440" bIns="45720">
            <a:spAutoFit/>
          </a:bodyPr>
          <a:lstStyle/>
          <a:p>
            <a:pPr algn="ctr"/>
            <a:r>
              <a:rPr 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Budget</a:t>
            </a:r>
          </a:p>
        </p:txBody>
      </p:sp>
      <p:sp>
        <p:nvSpPr>
          <p:cNvPr id="18" name="Rectangle 17">
            <a:extLst>
              <a:ext uri="{FF2B5EF4-FFF2-40B4-BE49-F238E27FC236}">
                <a16:creationId xmlns:a16="http://schemas.microsoft.com/office/drawing/2014/main" id="{8F576AB4-FC30-4509-A936-5CD94FC568F7}"/>
              </a:ext>
            </a:extLst>
          </p:cNvPr>
          <p:cNvSpPr/>
          <p:nvPr/>
        </p:nvSpPr>
        <p:spPr>
          <a:xfrm>
            <a:off x="3069859" y="1464806"/>
            <a:ext cx="4046301"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cap="none" spc="0" dirty="0">
                <a:ln/>
                <a:solidFill>
                  <a:schemeClr val="accent5">
                    <a:tint val="50000"/>
                    <a:satMod val="180000"/>
                  </a:schemeClr>
                </a:solidFill>
                <a:effectLst/>
              </a:rPr>
              <a:t>Department</a:t>
            </a:r>
          </a:p>
        </p:txBody>
      </p:sp>
      <p:sp>
        <p:nvSpPr>
          <p:cNvPr id="19" name="Rectangle 18">
            <a:extLst>
              <a:ext uri="{FF2B5EF4-FFF2-40B4-BE49-F238E27FC236}">
                <a16:creationId xmlns:a16="http://schemas.microsoft.com/office/drawing/2014/main" id="{9C7DBE71-8FB9-4667-9086-538761BACFBF}"/>
              </a:ext>
            </a:extLst>
          </p:cNvPr>
          <p:cNvSpPr/>
          <p:nvPr/>
        </p:nvSpPr>
        <p:spPr>
          <a:xfrm>
            <a:off x="533400" y="4896012"/>
            <a:ext cx="6596934" cy="923330"/>
          </a:xfrm>
          <a:prstGeom prst="rect">
            <a:avLst/>
          </a:prstGeom>
          <a:noFill/>
        </p:spPr>
        <p:txBody>
          <a:bodyPr wrap="none" lIns="91440" tIns="45720" rIns="91440" bIns="45720">
            <a:spAutoFit/>
          </a:bodyPr>
          <a:lstStyle/>
          <a:p>
            <a:pPr algn="ctr"/>
            <a:r>
              <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Claims for Approval</a:t>
            </a:r>
          </a:p>
        </p:txBody>
      </p:sp>
    </p:spTree>
    <p:extLst>
      <p:ext uri="{BB962C8B-B14F-4D97-AF65-F5344CB8AC3E}">
        <p14:creationId xmlns:p14="http://schemas.microsoft.com/office/powerpoint/2010/main" val="33122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2000"/>
                            </p:stCondLst>
                            <p:childTnLst>
                              <p:par>
                                <p:cTn id="24" presetID="3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4500"/>
                            </p:stCondLst>
                            <p:childTnLst>
                              <p:par>
                                <p:cTn id="45" presetID="26"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randombar(horizontal)">
                                      <p:cBhvr>
                                        <p:cTn id="70" dur="500"/>
                                        <p:tgtEl>
                                          <p:spTgt spid="15"/>
                                        </p:tgtEl>
                                      </p:cBhvr>
                                    </p:animEffect>
                                  </p:childTnLst>
                                </p:cTn>
                              </p:par>
                            </p:childTnLst>
                          </p:cTn>
                        </p:par>
                        <p:par>
                          <p:cTn id="71" fill="hold">
                            <p:stCondLst>
                              <p:cond delay="7500"/>
                            </p:stCondLst>
                            <p:childTnLst>
                              <p:par>
                                <p:cTn id="72" presetID="53" presetClass="entr" presetSubtype="16"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Funds vs Accounts</a:t>
            </a:r>
          </a:p>
        </p:txBody>
      </p:sp>
      <p:sp>
        <p:nvSpPr>
          <p:cNvPr id="2" name="Content Placeholder 1"/>
          <p:cNvSpPr>
            <a:spLocks noGrp="1"/>
          </p:cNvSpPr>
          <p:nvPr>
            <p:ph idx="1"/>
          </p:nvPr>
        </p:nvSpPr>
        <p:spPr/>
        <p:txBody>
          <a:bodyPr>
            <a:normAutofit lnSpcReduction="10000"/>
          </a:bodyPr>
          <a:lstStyle/>
          <a:p>
            <a:r>
              <a:rPr lang="en-US" b="1" dirty="0">
                <a:solidFill>
                  <a:srgbClr val="CC0000"/>
                </a:solidFill>
              </a:rPr>
              <a:t>Fund </a:t>
            </a:r>
            <a:r>
              <a:rPr lang="en-US" b="1" dirty="0"/>
              <a:t>– </a:t>
            </a:r>
            <a:r>
              <a:rPr lang="en-US" b="1" dirty="0">
                <a:solidFill>
                  <a:srgbClr val="CC0000"/>
                </a:solidFill>
              </a:rPr>
              <a:t>a fiscal and accounting entity with a self-balancing set of accounts</a:t>
            </a:r>
            <a:r>
              <a:rPr lang="en-US" b="1" dirty="0"/>
              <a:t> </a:t>
            </a:r>
            <a:r>
              <a:rPr lang="en-US" dirty="0"/>
              <a:t>recording cash and other financial resources, together with related liabilities and residual equities or balances which are segregated for the purpose of carrying on specific activities or attaining certain objectives  in accordance with special regulations, restrictions or limitations.</a:t>
            </a:r>
          </a:p>
          <a:p>
            <a:r>
              <a:rPr lang="en-US" b="1" dirty="0">
                <a:solidFill>
                  <a:srgbClr val="CC0000"/>
                </a:solidFill>
              </a:rPr>
              <a:t>Account</a:t>
            </a:r>
            <a:r>
              <a:rPr lang="en-US" b="1" dirty="0"/>
              <a:t> - </a:t>
            </a:r>
            <a:r>
              <a:rPr lang="en-US" b="1" dirty="0">
                <a:solidFill>
                  <a:srgbClr val="CC0000"/>
                </a:solidFill>
              </a:rPr>
              <a:t>is a holding cell used for gathering related </a:t>
            </a:r>
            <a:r>
              <a:rPr lang="en-US" dirty="0"/>
              <a:t>balance sheet and income statement </a:t>
            </a:r>
            <a:r>
              <a:rPr lang="en-US" b="1" dirty="0">
                <a:solidFill>
                  <a:srgbClr val="CC0000"/>
                </a:solidFill>
              </a:rPr>
              <a:t>transaction data </a:t>
            </a:r>
            <a:r>
              <a:rPr lang="en-US" dirty="0"/>
              <a:t>in order to summarize that data.</a:t>
            </a:r>
          </a:p>
          <a:p>
            <a:r>
              <a:rPr lang="en-US" dirty="0"/>
              <a:t>Think of fund accounting like the Disney corporation</a:t>
            </a:r>
          </a:p>
          <a:p>
            <a:pPr lvl="1"/>
            <a:r>
              <a:rPr lang="en-US" dirty="0"/>
              <a:t>Disney has different Funds: Theme Parks, Retail Stores, Movies, </a:t>
            </a:r>
            <a:r>
              <a:rPr lang="en-US" dirty="0" err="1"/>
              <a:t>etc</a:t>
            </a:r>
            <a:endParaRPr lang="en-US" dirty="0"/>
          </a:p>
          <a:p>
            <a:pPr lvl="1"/>
            <a:r>
              <a:rPr lang="en-US" dirty="0"/>
              <a:t>Each Fund has different Sub Funds: Magic Kingdom Disney World Orlando, Disney Land California, Disney Land Tokyo, etc.  </a:t>
            </a:r>
          </a:p>
          <a:p>
            <a:pPr lvl="1"/>
            <a:r>
              <a:rPr lang="en-US" dirty="0"/>
              <a:t>Each Sub Fund has it’s own Functions: Tomorrowland, Adventureland, Fantasyland, Frontierland, Liberty Square, etc.</a:t>
            </a:r>
          </a:p>
          <a:p>
            <a:pPr lvl="1"/>
            <a:r>
              <a:rPr lang="en-US" dirty="0"/>
              <a:t>Each Sub Fund has different Activities: Rides, Shows, Shops, etc.</a:t>
            </a:r>
          </a:p>
          <a:p>
            <a:pPr lvl="1">
              <a:buClr>
                <a:srgbClr val="C00000"/>
              </a:buClr>
            </a:pPr>
            <a:r>
              <a:rPr lang="en-US" dirty="0"/>
              <a:t>Each Activity has their own Accounts &amp; Objects: Wages, Utilities, Maintenance &amp; Repairs, Supplies, etc.</a:t>
            </a:r>
          </a:p>
        </p:txBody>
      </p:sp>
      <p:sp>
        <p:nvSpPr>
          <p:cNvPr id="3" name="Text Placeholder 2"/>
          <p:cNvSpPr>
            <a:spLocks noGrp="1"/>
          </p:cNvSpPr>
          <p:nvPr>
            <p:ph type="body" sz="half" idx="2"/>
          </p:nvPr>
        </p:nvSpPr>
        <p:spPr/>
        <p:txBody>
          <a:bodyPr/>
          <a:lstStyle/>
          <a:p>
            <a:endParaRPr lang="en-US" dirty="0"/>
          </a:p>
        </p:txBody>
      </p:sp>
      <p:pic>
        <p:nvPicPr>
          <p:cNvPr id="6" name="Picture 5" descr="A close up of a logo&#10;&#10;Description automatically generated">
            <a:extLst>
              <a:ext uri="{FF2B5EF4-FFF2-40B4-BE49-F238E27FC236}">
                <a16:creationId xmlns:a16="http://schemas.microsoft.com/office/drawing/2014/main" id="{5DBC7D24-2B73-4253-80B2-C8CF3792D09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8176" y="4553294"/>
            <a:ext cx="1714500" cy="1676187"/>
          </a:xfrm>
          <a:prstGeom prst="rect">
            <a:avLst/>
          </a:prstGeom>
        </p:spPr>
      </p:pic>
    </p:spTree>
    <p:extLst>
      <p:ext uri="{BB962C8B-B14F-4D97-AF65-F5344CB8AC3E}">
        <p14:creationId xmlns:p14="http://schemas.microsoft.com/office/powerpoint/2010/main" val="424361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left)">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left)">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left)">
                                      <p:cBhvr>
                                        <p:cTn id="43" dur="500"/>
                                        <p:tgtEl>
                                          <p:spTgt spid="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wipe(left)">
                                      <p:cBhvr>
                                        <p:cTn id="4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GASB 34 - Funds</a:t>
            </a:r>
          </a:p>
        </p:txBody>
      </p:sp>
      <p:sp>
        <p:nvSpPr>
          <p:cNvPr id="2" name="Content Placeholder 1"/>
          <p:cNvSpPr>
            <a:spLocks noGrp="1"/>
          </p:cNvSpPr>
          <p:nvPr>
            <p:ph idx="1"/>
          </p:nvPr>
        </p:nvSpPr>
        <p:spPr/>
        <p:txBody>
          <a:bodyPr>
            <a:normAutofit/>
          </a:bodyPr>
          <a:lstStyle/>
          <a:p>
            <a:r>
              <a:rPr lang="en-US" b="1" dirty="0">
                <a:solidFill>
                  <a:schemeClr val="accent6">
                    <a:lumMod val="75000"/>
                  </a:schemeClr>
                </a:solidFill>
              </a:rPr>
              <a:t>Governmental Funds</a:t>
            </a:r>
            <a:r>
              <a:rPr lang="en-US" dirty="0"/>
              <a:t> </a:t>
            </a:r>
          </a:p>
          <a:p>
            <a:pPr lvl="1"/>
            <a:r>
              <a:rPr lang="en-US" b="1" dirty="0"/>
              <a:t>General Fund </a:t>
            </a:r>
            <a:r>
              <a:rPr lang="en-US" dirty="0"/>
              <a:t>– the chief operating fund of the city.</a:t>
            </a:r>
          </a:p>
          <a:p>
            <a:pPr lvl="1"/>
            <a:r>
              <a:rPr lang="en-US" b="1" dirty="0"/>
              <a:t>Special Revenue Funds </a:t>
            </a:r>
            <a:r>
              <a:rPr lang="en-US" dirty="0"/>
              <a:t>– funds which track proceeds from specific sources that are usually restricted for specific use by law, regulations or by the entity providing or authorizing the revenue.</a:t>
            </a:r>
          </a:p>
          <a:p>
            <a:pPr lvl="1"/>
            <a:r>
              <a:rPr lang="en-US" b="1" dirty="0"/>
              <a:t>Debt Service Funds </a:t>
            </a:r>
            <a:r>
              <a:rPr lang="en-US" dirty="0"/>
              <a:t>– funds accounting for the payment of interest and principal on the city’s long-term debt.</a:t>
            </a:r>
          </a:p>
          <a:p>
            <a:pPr lvl="1"/>
            <a:r>
              <a:rPr lang="en-US" b="1" dirty="0"/>
              <a:t>Capital Project Funds </a:t>
            </a:r>
            <a:r>
              <a:rPr lang="en-US" dirty="0"/>
              <a:t>– funds accounting for the resources used in the acquisition of major capital facilities and capital assets.</a:t>
            </a:r>
          </a:p>
          <a:p>
            <a:pPr lvl="1"/>
            <a:r>
              <a:rPr lang="en-US" b="1" dirty="0"/>
              <a:t>Permanent Funds </a:t>
            </a:r>
            <a:r>
              <a:rPr lang="en-US" dirty="0"/>
              <a:t>– funds legally restricted to the extent that only the earnings, and not the principal, may be used for specific purposes.</a:t>
            </a:r>
          </a:p>
          <a:p>
            <a:r>
              <a:rPr lang="en-US" b="1" dirty="0">
                <a:solidFill>
                  <a:schemeClr val="accent6">
                    <a:lumMod val="75000"/>
                  </a:schemeClr>
                </a:solidFill>
              </a:rPr>
              <a:t>Proprietary / Business / Enterprise Funds </a:t>
            </a:r>
            <a:endParaRPr lang="en-US" dirty="0"/>
          </a:p>
          <a:p>
            <a:pPr lvl="1"/>
            <a:r>
              <a:rPr lang="en-US" dirty="0"/>
              <a:t>Funds tracking the proceeds of revenue produced from activities financed and operated in a manner similar to private business.</a:t>
            </a:r>
          </a:p>
          <a:p>
            <a:r>
              <a:rPr lang="en-US" b="1" dirty="0">
                <a:solidFill>
                  <a:schemeClr val="accent6">
                    <a:lumMod val="75000"/>
                  </a:schemeClr>
                </a:solidFill>
              </a:rPr>
              <a:t>Trust and Agency Funds</a:t>
            </a:r>
          </a:p>
          <a:p>
            <a:pPr lvl="1">
              <a:buClr>
                <a:srgbClr val="C00000"/>
              </a:buClr>
            </a:pPr>
            <a:r>
              <a:rPr lang="en-US" dirty="0"/>
              <a:t>Funds held for another entity (pensions, </a:t>
            </a:r>
            <a:r>
              <a:rPr lang="en-US" dirty="0" err="1"/>
              <a:t>etc</a:t>
            </a:r>
            <a:r>
              <a:rPr lang="en-US" dirty="0"/>
              <a:t>)</a:t>
            </a:r>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89886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500"/>
                                        <p:tgtEl>
                                          <p:spTgt spid="2">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500"/>
                                        <p:tgtEl>
                                          <p:spTgt spid="2">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500"/>
                                        <p:tgtEl>
                                          <p:spTgt spid="2">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500"/>
                                        <p:tgtEl>
                                          <p:spTgt spid="2">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500"/>
                                        <p:tgtEl>
                                          <p:spTgt spid="2">
                                            <p:txEl>
                                              <p:pRg st="5" end="5"/>
                                            </p:txEl>
                                          </p:spTgt>
                                        </p:tgtEl>
                                      </p:cBhvr>
                                    </p:animEffect>
                                  </p:childTnLst>
                                </p:cTn>
                              </p:par>
                            </p:childTnLst>
                          </p:cTn>
                        </p:par>
                        <p:par>
                          <p:cTn id="28" fill="hold">
                            <p:stCondLst>
                              <p:cond delay="9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1500"/>
                                        <p:tgtEl>
                                          <p:spTgt spid="2">
                                            <p:txEl>
                                              <p:pRg st="6" end="6"/>
                                            </p:txEl>
                                          </p:spTgt>
                                        </p:tgtEl>
                                      </p:cBhvr>
                                    </p:animEffect>
                                  </p:childTnLst>
                                </p:cTn>
                              </p:par>
                            </p:childTnLst>
                          </p:cTn>
                        </p:par>
                        <p:par>
                          <p:cTn id="32" fill="hold">
                            <p:stCondLst>
                              <p:cond delay="10500"/>
                            </p:stCondLst>
                            <p:childTnLst>
                              <p:par>
                                <p:cTn id="33" presetID="22" presetClass="entr" presetSubtype="8"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1500"/>
                                        <p:tgtEl>
                                          <p:spTgt spid="2">
                                            <p:txEl>
                                              <p:pRg st="7" end="7"/>
                                            </p:txEl>
                                          </p:spTgt>
                                        </p:tgtEl>
                                      </p:cBhvr>
                                    </p:animEffect>
                                  </p:childTnLst>
                                </p:cTn>
                              </p:par>
                            </p:childTnLst>
                          </p:cTn>
                        </p:par>
                        <p:par>
                          <p:cTn id="36" fill="hold">
                            <p:stCondLst>
                              <p:cond delay="12000"/>
                            </p:stCondLst>
                            <p:childTnLst>
                              <p:par>
                                <p:cTn id="37" presetID="22" presetClass="entr" presetSubtype="8"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1500"/>
                                        <p:tgtEl>
                                          <p:spTgt spid="2">
                                            <p:txEl>
                                              <p:pRg st="8" end="8"/>
                                            </p:txEl>
                                          </p:spTgt>
                                        </p:tgtEl>
                                      </p:cBhvr>
                                    </p:animEffect>
                                  </p:childTnLst>
                                </p:cTn>
                              </p:par>
                            </p:childTnLst>
                          </p:cTn>
                        </p:par>
                        <p:par>
                          <p:cTn id="40" fill="hold">
                            <p:stCondLst>
                              <p:cond delay="13500"/>
                            </p:stCondLst>
                            <p:childTnLst>
                              <p:par>
                                <p:cTn id="41" presetID="22" presetClass="entr" presetSubtype="8"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left)">
                                      <p:cBhvr>
                                        <p:cTn id="43" dur="1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BF24-952B-4CB9-AE9D-CBC3878DF300}"/>
              </a:ext>
            </a:extLst>
          </p:cNvPr>
          <p:cNvSpPr>
            <a:spLocks noGrp="1"/>
          </p:cNvSpPr>
          <p:nvPr>
            <p:ph type="title"/>
          </p:nvPr>
        </p:nvSpPr>
        <p:spPr>
          <a:xfrm>
            <a:off x="8151812" y="380464"/>
            <a:ext cx="3506788" cy="2415489"/>
          </a:xfrm>
        </p:spPr>
        <p:txBody>
          <a:bodyPr>
            <a:normAutofit/>
          </a:bodyPr>
          <a:lstStyle/>
          <a:p>
            <a:r>
              <a:rPr lang="en-US" dirty="0"/>
              <a:t>Income statement</a:t>
            </a:r>
            <a:br>
              <a:rPr lang="en-US" dirty="0"/>
            </a:br>
            <a:r>
              <a:rPr lang="en-US" dirty="0"/>
              <a:t>(or Profit &amp; Loss) accounts</a:t>
            </a:r>
          </a:p>
        </p:txBody>
      </p:sp>
      <p:sp>
        <p:nvSpPr>
          <p:cNvPr id="3" name="Content Placeholder 2">
            <a:extLst>
              <a:ext uri="{FF2B5EF4-FFF2-40B4-BE49-F238E27FC236}">
                <a16:creationId xmlns:a16="http://schemas.microsoft.com/office/drawing/2014/main" id="{4A3CAAA8-C8A5-4456-95B8-3C3039382677}"/>
              </a:ext>
            </a:extLst>
          </p:cNvPr>
          <p:cNvSpPr>
            <a:spLocks noGrp="1"/>
          </p:cNvSpPr>
          <p:nvPr>
            <p:ph idx="1"/>
          </p:nvPr>
        </p:nvSpPr>
        <p:spPr/>
        <p:txBody>
          <a:bodyPr/>
          <a:lstStyle/>
          <a:p>
            <a:r>
              <a:rPr lang="en-US" b="1" dirty="0">
                <a:solidFill>
                  <a:srgbClr val="CC0000"/>
                </a:solidFill>
              </a:rPr>
              <a:t>Income / Revenue </a:t>
            </a:r>
            <a:r>
              <a:rPr lang="en-US" b="1" dirty="0"/>
              <a:t>(Increase Fund Balance)</a:t>
            </a:r>
          </a:p>
          <a:p>
            <a:pPr lvl="1"/>
            <a:r>
              <a:rPr lang="en-US" b="1" dirty="0"/>
              <a:t>Revenue Sources: </a:t>
            </a:r>
            <a:r>
              <a:rPr lang="en-US" dirty="0"/>
              <a:t>Taxes, Licenses and Permits, Use of Money &amp; Property, Intergovernmental, Special Assessments, Charges for Services, Miscellaneous, Other Financing Sources</a:t>
            </a:r>
          </a:p>
          <a:p>
            <a:pPr lvl="1"/>
            <a:r>
              <a:rPr lang="en-US" b="1" dirty="0"/>
              <a:t>Income Accounts: </a:t>
            </a:r>
            <a:r>
              <a:rPr lang="en-US" dirty="0" err="1"/>
              <a:t>Taxes:Property</a:t>
            </a:r>
            <a:r>
              <a:rPr lang="en-US" dirty="0"/>
              <a:t> Tax, </a:t>
            </a:r>
            <a:r>
              <a:rPr lang="en-US" dirty="0" err="1"/>
              <a:t>Taxes:Sales</a:t>
            </a:r>
            <a:r>
              <a:rPr lang="en-US" dirty="0"/>
              <a:t> Tax, Use of Money &amp; </a:t>
            </a:r>
            <a:r>
              <a:rPr lang="en-US" dirty="0" err="1"/>
              <a:t>Property:Interest</a:t>
            </a:r>
            <a:r>
              <a:rPr lang="en-US" dirty="0"/>
              <a:t> Earned, Use of Money &amp; Property: Rent, etc.</a:t>
            </a:r>
          </a:p>
          <a:p>
            <a:r>
              <a:rPr lang="en-US" b="1" dirty="0">
                <a:solidFill>
                  <a:srgbClr val="CC0000"/>
                </a:solidFill>
              </a:rPr>
              <a:t>Expense</a:t>
            </a:r>
            <a:r>
              <a:rPr lang="en-US" b="1" dirty="0"/>
              <a:t> (Decrease Fund Balance)</a:t>
            </a:r>
          </a:p>
          <a:p>
            <a:pPr lvl="1"/>
            <a:r>
              <a:rPr lang="en-US" b="1" dirty="0"/>
              <a:t>Governmental Functions </a:t>
            </a:r>
            <a:r>
              <a:rPr lang="en-US" dirty="0"/>
              <a:t>(Public Safety, Public Works, Culture and Recreation, Economic and Community Development, Health and Social Services, General Government)</a:t>
            </a:r>
          </a:p>
          <a:p>
            <a:pPr lvl="1"/>
            <a:r>
              <a:rPr lang="en-US" b="1" dirty="0"/>
              <a:t>Governmental Activities/Departments </a:t>
            </a:r>
            <a:r>
              <a:rPr lang="en-US" dirty="0"/>
              <a:t>(Fire Department, Police Department, Roads Department, Parks &amp; Rec Department, Library Department, City Hall Department, Clerk/Treasurer’s Department, Mayor/Council’s Department, etc.)</a:t>
            </a:r>
          </a:p>
          <a:p>
            <a:pPr lvl="1"/>
            <a:r>
              <a:rPr lang="en-US" b="1" dirty="0"/>
              <a:t>Proprietary/Business Segment </a:t>
            </a:r>
            <a:r>
              <a:rPr lang="en-US" dirty="0"/>
              <a:t>(Water, Sewer, Garbage, Electric, etc.)</a:t>
            </a:r>
          </a:p>
          <a:p>
            <a:pPr lvl="1"/>
            <a:r>
              <a:rPr lang="en-US" b="1" dirty="0"/>
              <a:t>Objects</a:t>
            </a:r>
            <a:r>
              <a:rPr lang="en-US" dirty="0"/>
              <a:t> (Repairs &amp; Maintenance, Postage, Equipment, Utilities, Wages, vehicle Expense, Continuing Education, Contractual Services, etc.)</a:t>
            </a:r>
          </a:p>
        </p:txBody>
      </p:sp>
      <p:sp>
        <p:nvSpPr>
          <p:cNvPr id="4" name="Text Placeholder 3">
            <a:extLst>
              <a:ext uri="{FF2B5EF4-FFF2-40B4-BE49-F238E27FC236}">
                <a16:creationId xmlns:a16="http://schemas.microsoft.com/office/drawing/2014/main" id="{83D50EFA-0C47-4606-8052-0256A4855CDB}"/>
              </a:ext>
            </a:extLst>
          </p:cNvPr>
          <p:cNvSpPr>
            <a:spLocks noGrp="1"/>
          </p:cNvSpPr>
          <p:nvPr>
            <p:ph type="body" sz="half" idx="2"/>
          </p:nvPr>
        </p:nvSpPr>
        <p:spPr>
          <a:xfrm>
            <a:off x="8151812" y="2795954"/>
            <a:ext cx="3514564" cy="3376246"/>
          </a:xfrm>
        </p:spPr>
        <p:txBody>
          <a:bodyPr>
            <a:normAutofit/>
          </a:bodyPr>
          <a:lstStyle/>
          <a:p>
            <a:pPr marL="285750" indent="-285750">
              <a:buFont typeface="Wingdings" panose="05000000000000000000" pitchFamily="2" charset="2"/>
              <a:buChar char="§"/>
            </a:pPr>
            <a:r>
              <a:rPr lang="en-US" dirty="0"/>
              <a:t>There are over 5,000 accounts in the default chart of accounts</a:t>
            </a:r>
          </a:p>
          <a:p>
            <a:pPr marL="742950" lvl="1" indent="-285750">
              <a:buFont typeface="Wingdings" panose="05000000000000000000" pitchFamily="2" charset="2"/>
              <a:buChar char="§"/>
            </a:pPr>
            <a:r>
              <a:rPr lang="en-US" dirty="0"/>
              <a:t>Be careful to not add too many more</a:t>
            </a:r>
          </a:p>
          <a:p>
            <a:pPr marL="742950" lvl="1" indent="-285750">
              <a:buFont typeface="Wingdings" panose="05000000000000000000" pitchFamily="2" charset="2"/>
              <a:buChar char="§"/>
            </a:pPr>
            <a:r>
              <a:rPr lang="en-US" dirty="0"/>
              <a:t>Remember the external decision makers</a:t>
            </a:r>
          </a:p>
          <a:p>
            <a:pPr marL="285750" indent="-285750">
              <a:buFont typeface="Wingdings" panose="05000000000000000000" pitchFamily="2" charset="2"/>
              <a:buChar char="§"/>
            </a:pPr>
            <a:r>
              <a:rPr lang="en-US" dirty="0"/>
              <a:t>Who defines these accounts?</a:t>
            </a:r>
          </a:p>
          <a:p>
            <a:pPr marL="742950" lvl="1" indent="-285750">
              <a:buFont typeface="Wingdings" panose="05000000000000000000" pitchFamily="2" charset="2"/>
              <a:buChar char="§"/>
            </a:pPr>
            <a:r>
              <a:rPr lang="en-US" dirty="0"/>
              <a:t>GASB (Governmental Accounting Standards Board</a:t>
            </a:r>
          </a:p>
          <a:p>
            <a:pPr marL="742950" lvl="1" indent="-285750">
              <a:buFont typeface="Wingdings" panose="05000000000000000000" pitchFamily="2" charset="2"/>
              <a:buChar char="§"/>
            </a:pPr>
            <a:r>
              <a:rPr lang="en-US" dirty="0"/>
              <a:t>State Legislature</a:t>
            </a:r>
          </a:p>
          <a:p>
            <a:pPr marL="742950" lvl="1" indent="-285750">
              <a:buClr>
                <a:srgbClr val="C00000"/>
              </a:buClr>
              <a:buFont typeface="Wingdings" panose="05000000000000000000" pitchFamily="2" charset="2"/>
              <a:buChar char="§"/>
            </a:pPr>
            <a:r>
              <a:rPr lang="en-US" dirty="0"/>
              <a:t>Local Government (Budget Process) </a:t>
            </a:r>
          </a:p>
        </p:txBody>
      </p:sp>
    </p:spTree>
    <p:extLst>
      <p:ext uri="{BB962C8B-B14F-4D97-AF65-F5344CB8AC3E}">
        <p14:creationId xmlns:p14="http://schemas.microsoft.com/office/powerpoint/2010/main" val="102839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wipe(left)">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wipe(left)">
                                      <p:cBhvr>
                                        <p:cTn id="60" dur="500"/>
                                        <p:tgtEl>
                                          <p:spTgt spid="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wipe(left)">
                                      <p:cBhvr>
                                        <p:cTn id="65" dur="500"/>
                                        <p:tgtEl>
                                          <p:spTgt spid="4">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Effect transition="in" filter="wipe(left)">
                                      <p:cBhvr>
                                        <p:cTn id="70" dur="500"/>
                                        <p:tgtEl>
                                          <p:spTgt spid="4">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wipe(left)">
                                      <p:cBhvr>
                                        <p:cTn id="7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
            <a:ext cx="10668000" cy="590550"/>
          </a:xfrm>
        </p:spPr>
        <p:txBody>
          <a:bodyPr/>
          <a:lstStyle/>
          <a:p>
            <a:r>
              <a:rPr lang="en-US" dirty="0"/>
              <a:t>Visual example of a Profit &amp; Loss by fund</a:t>
            </a:r>
          </a:p>
        </p:txBody>
      </p:sp>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3710708053"/>
              </p:ext>
            </p:extLst>
          </p:nvPr>
        </p:nvGraphicFramePr>
        <p:xfrm>
          <a:off x="152399" y="609600"/>
          <a:ext cx="11801477" cy="5861099"/>
        </p:xfrm>
        <a:graphic>
          <a:graphicData uri="http://schemas.openxmlformats.org/drawingml/2006/table">
            <a:tbl>
              <a:tblPr firstRow="1" bandRow="1">
                <a:tableStyleId>{5C22544A-7EE6-4342-B048-85BDC9FD1C3A}</a:tableStyleId>
              </a:tblPr>
              <a:tblGrid>
                <a:gridCol w="2687295">
                  <a:extLst>
                    <a:ext uri="{9D8B030D-6E8A-4147-A177-3AD203B41FA5}">
                      <a16:colId xmlns:a16="http://schemas.microsoft.com/office/drawing/2014/main" val="20000"/>
                    </a:ext>
                  </a:extLst>
                </a:gridCol>
                <a:gridCol w="974135">
                  <a:extLst>
                    <a:ext uri="{9D8B030D-6E8A-4147-A177-3AD203B41FA5}">
                      <a16:colId xmlns:a16="http://schemas.microsoft.com/office/drawing/2014/main" val="20001"/>
                    </a:ext>
                  </a:extLst>
                </a:gridCol>
                <a:gridCol w="1254428">
                  <a:extLst>
                    <a:ext uri="{9D8B030D-6E8A-4147-A177-3AD203B41FA5}">
                      <a16:colId xmlns:a16="http://schemas.microsoft.com/office/drawing/2014/main" val="20002"/>
                    </a:ext>
                  </a:extLst>
                </a:gridCol>
                <a:gridCol w="1125769">
                  <a:extLst>
                    <a:ext uri="{9D8B030D-6E8A-4147-A177-3AD203B41FA5}">
                      <a16:colId xmlns:a16="http://schemas.microsoft.com/office/drawing/2014/main" val="20003"/>
                    </a:ext>
                  </a:extLst>
                </a:gridCol>
                <a:gridCol w="1332543">
                  <a:extLst>
                    <a:ext uri="{9D8B030D-6E8A-4147-A177-3AD203B41FA5}">
                      <a16:colId xmlns:a16="http://schemas.microsoft.com/office/drawing/2014/main" val="20004"/>
                    </a:ext>
                  </a:extLst>
                </a:gridCol>
                <a:gridCol w="1369302">
                  <a:extLst>
                    <a:ext uri="{9D8B030D-6E8A-4147-A177-3AD203B41FA5}">
                      <a16:colId xmlns:a16="http://schemas.microsoft.com/office/drawing/2014/main" val="20005"/>
                    </a:ext>
                  </a:extLst>
                </a:gridCol>
                <a:gridCol w="1622026">
                  <a:extLst>
                    <a:ext uri="{9D8B030D-6E8A-4147-A177-3AD203B41FA5}">
                      <a16:colId xmlns:a16="http://schemas.microsoft.com/office/drawing/2014/main" val="20006"/>
                    </a:ext>
                  </a:extLst>
                </a:gridCol>
                <a:gridCol w="1435979">
                  <a:extLst>
                    <a:ext uri="{9D8B030D-6E8A-4147-A177-3AD203B41FA5}">
                      <a16:colId xmlns:a16="http://schemas.microsoft.com/office/drawing/2014/main" val="4056409741"/>
                    </a:ext>
                  </a:extLst>
                </a:gridCol>
              </a:tblGrid>
              <a:tr h="361657">
                <a:tc>
                  <a:txBody>
                    <a:bodyPr/>
                    <a:lstStyle/>
                    <a:p>
                      <a:endParaRPr lang="en-US" dirty="0"/>
                    </a:p>
                  </a:txBody>
                  <a:tcPr/>
                </a:tc>
                <a:tc gridSpan="5">
                  <a:txBody>
                    <a:bodyPr/>
                    <a:lstStyle/>
                    <a:p>
                      <a:pPr algn="ctr"/>
                      <a:r>
                        <a:rPr lang="en-US" dirty="0"/>
                        <a:t>Governmental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a:t>Enterprise / Proprietary</a:t>
                      </a:r>
                    </a:p>
                  </a:txBody>
                  <a:tcPr/>
                </a:tc>
                <a:tc hMerge="1">
                  <a:txBody>
                    <a:bodyPr/>
                    <a:lstStyle/>
                    <a:p>
                      <a:pPr algn="ctr"/>
                      <a:endParaRPr lang="en-US" dirty="0"/>
                    </a:p>
                  </a:txBody>
                  <a:tcPr/>
                </a:tc>
                <a:extLst>
                  <a:ext uri="{0D108BD9-81ED-4DB2-BD59-A6C34878D82A}">
                    <a16:rowId xmlns:a16="http://schemas.microsoft.com/office/drawing/2014/main" val="10000"/>
                  </a:ext>
                </a:extLst>
              </a:tr>
              <a:tr h="461554">
                <a:tc>
                  <a:txBody>
                    <a:bodyPr/>
                    <a:lstStyle/>
                    <a:p>
                      <a:endParaRPr lang="en-US" sz="1400" dirty="0"/>
                    </a:p>
                  </a:txBody>
                  <a:tcPr/>
                </a:tc>
                <a:tc>
                  <a:txBody>
                    <a:bodyPr/>
                    <a:lstStyle/>
                    <a:p>
                      <a:pPr algn="ctr"/>
                      <a:r>
                        <a:rPr lang="en-US" sz="1400" dirty="0"/>
                        <a:t>General</a:t>
                      </a:r>
                    </a:p>
                  </a:txBody>
                  <a:tcPr/>
                </a:tc>
                <a:tc>
                  <a:txBody>
                    <a:bodyPr/>
                    <a:lstStyle/>
                    <a:p>
                      <a:pPr algn="ctr"/>
                      <a:r>
                        <a:rPr lang="en-US" sz="1400" dirty="0"/>
                        <a:t>Special</a:t>
                      </a:r>
                    </a:p>
                    <a:p>
                      <a:pPr algn="ctr"/>
                      <a:r>
                        <a:rPr lang="en-US" sz="1400" dirty="0"/>
                        <a:t>Revenues</a:t>
                      </a:r>
                    </a:p>
                  </a:txBody>
                  <a:tcPr/>
                </a:tc>
                <a:tc>
                  <a:txBody>
                    <a:bodyPr/>
                    <a:lstStyle/>
                    <a:p>
                      <a:pPr algn="ctr"/>
                      <a:r>
                        <a:rPr lang="en-US" sz="1400" dirty="0"/>
                        <a:t>Capital</a:t>
                      </a:r>
                    </a:p>
                    <a:p>
                      <a:pPr algn="ctr"/>
                      <a:r>
                        <a:rPr lang="en-US" sz="1400" dirty="0"/>
                        <a:t>Projects</a:t>
                      </a:r>
                    </a:p>
                  </a:txBody>
                  <a:tcPr/>
                </a:tc>
                <a:tc>
                  <a:txBody>
                    <a:bodyPr/>
                    <a:lstStyle/>
                    <a:p>
                      <a:pPr algn="ctr"/>
                      <a:r>
                        <a:rPr lang="en-US" sz="1400" dirty="0"/>
                        <a:t>Debt</a:t>
                      </a:r>
                      <a:r>
                        <a:rPr lang="en-US" sz="1400" baseline="0" dirty="0"/>
                        <a:t> </a:t>
                      </a:r>
                    </a:p>
                    <a:p>
                      <a:pPr algn="ctr"/>
                      <a:r>
                        <a:rPr lang="en-US" sz="1400" baseline="0" dirty="0"/>
                        <a:t>Service</a:t>
                      </a:r>
                      <a:endParaRPr lang="en-US" sz="1400" dirty="0"/>
                    </a:p>
                  </a:txBody>
                  <a:tcPr/>
                </a:tc>
                <a:tc>
                  <a:txBody>
                    <a:bodyPr/>
                    <a:lstStyle/>
                    <a:p>
                      <a:pPr algn="ctr"/>
                      <a:r>
                        <a:rPr lang="en-US" sz="1400" dirty="0"/>
                        <a:t>Permanent</a:t>
                      </a:r>
                    </a:p>
                  </a:txBody>
                  <a:tcPr/>
                </a:tc>
                <a:tc>
                  <a:txBody>
                    <a:bodyPr/>
                    <a:lstStyle/>
                    <a:p>
                      <a:pPr algn="ctr"/>
                      <a:r>
                        <a:rPr lang="en-US" sz="1400" dirty="0"/>
                        <a:t>Water</a:t>
                      </a:r>
                    </a:p>
                  </a:txBody>
                  <a:tcPr/>
                </a:tc>
                <a:tc>
                  <a:txBody>
                    <a:bodyPr/>
                    <a:lstStyle/>
                    <a:p>
                      <a:pPr algn="ctr"/>
                      <a:r>
                        <a:rPr lang="en-US" sz="1400" dirty="0"/>
                        <a:t>Sewer</a:t>
                      </a:r>
                    </a:p>
                  </a:txBody>
                  <a:tcPr/>
                </a:tc>
                <a:extLst>
                  <a:ext uri="{0D108BD9-81ED-4DB2-BD59-A6C34878D82A}">
                    <a16:rowId xmlns:a16="http://schemas.microsoft.com/office/drawing/2014/main" val="10001"/>
                  </a:ext>
                </a:extLst>
              </a:tr>
              <a:tr h="361657">
                <a:tc>
                  <a:txBody>
                    <a:bodyPr/>
                    <a:lstStyle/>
                    <a:p>
                      <a:r>
                        <a:rPr lang="en-US" sz="1400" dirty="0"/>
                        <a:t>Income</a:t>
                      </a:r>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2"/>
                  </a:ext>
                </a:extLst>
              </a:tr>
              <a:tr h="1175385">
                <a:tc>
                  <a:txBody>
                    <a:bodyPr/>
                    <a:lstStyle/>
                    <a:p>
                      <a:r>
                        <a:rPr lang="en-US" sz="1400" dirty="0"/>
                        <a:t>Taxes</a:t>
                      </a:r>
                      <a:endParaRPr lang="en-US" sz="1400" baseline="0" dirty="0"/>
                    </a:p>
                    <a:p>
                      <a:r>
                        <a:rPr lang="en-US" sz="1400" baseline="0" dirty="0"/>
                        <a:t>Intergovernmental </a:t>
                      </a:r>
                    </a:p>
                    <a:p>
                      <a:r>
                        <a:rPr lang="en-US" sz="1400" baseline="0" dirty="0"/>
                        <a:t>Charges for Services</a:t>
                      </a:r>
                    </a:p>
                    <a:p>
                      <a:r>
                        <a:rPr lang="en-US" sz="1400" baseline="0" dirty="0"/>
                        <a:t>Miscellaneous</a:t>
                      </a:r>
                    </a:p>
                    <a:p>
                      <a:r>
                        <a:rPr lang="en-US" sz="1400" baseline="0" dirty="0"/>
                        <a:t>Transfers In</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endParaRPr lang="en-US" sz="1400" dirty="0"/>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endParaRPr lang="en-US" sz="1400" dirty="0"/>
                    </a:p>
                    <a:p>
                      <a:pPr algn="r"/>
                      <a:r>
                        <a:rPr lang="en-US" sz="1400" dirty="0"/>
                        <a:t>0.00</a:t>
                      </a:r>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r>
                        <a:rPr lang="en-US" sz="1400" dirty="0"/>
                        <a:t>0.00</a:t>
                      </a:r>
                    </a:p>
                  </a:txBody>
                  <a:tcPr/>
                </a:tc>
                <a:tc>
                  <a:txBody>
                    <a:bodyPr/>
                    <a:lstStyle/>
                    <a:p>
                      <a:pPr algn="r"/>
                      <a:endParaRPr lang="en-US" sz="1400" dirty="0"/>
                    </a:p>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endParaRPr lang="en-US" sz="1400" dirty="0"/>
                    </a:p>
                    <a:p>
                      <a:pPr algn="r"/>
                      <a:r>
                        <a:rPr lang="en-US" sz="1400" dirty="0"/>
                        <a:t>0.00</a:t>
                      </a:r>
                    </a:p>
                    <a:p>
                      <a:pPr algn="r"/>
                      <a:r>
                        <a:rPr lang="en-US" sz="1400" dirty="0"/>
                        <a:t>0.00</a:t>
                      </a:r>
                    </a:p>
                    <a:p>
                      <a:pPr algn="r"/>
                      <a:r>
                        <a:rPr lang="en-US" sz="1400" dirty="0"/>
                        <a:t>0.00</a:t>
                      </a:r>
                    </a:p>
                    <a:p>
                      <a:pPr algn="r"/>
                      <a:r>
                        <a:rPr lang="en-US" sz="1400" dirty="0"/>
                        <a:t>0.00</a:t>
                      </a:r>
                    </a:p>
                  </a:txBody>
                  <a:tcPr/>
                </a:tc>
                <a:extLst>
                  <a:ext uri="{0D108BD9-81ED-4DB2-BD59-A6C34878D82A}">
                    <a16:rowId xmlns:a16="http://schemas.microsoft.com/office/drawing/2014/main" val="10003"/>
                  </a:ext>
                </a:extLst>
              </a:tr>
              <a:tr h="361657">
                <a:tc>
                  <a:txBody>
                    <a:bodyPr/>
                    <a:lstStyle/>
                    <a:p>
                      <a:r>
                        <a:rPr lang="en-US" sz="1400" dirty="0"/>
                        <a:t>Expense</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extLst>
                  <a:ext uri="{0D108BD9-81ED-4DB2-BD59-A6C34878D82A}">
                    <a16:rowId xmlns:a16="http://schemas.microsoft.com/office/drawing/2014/main" val="10004"/>
                  </a:ext>
                </a:extLst>
              </a:tr>
              <a:tr h="1175385">
                <a:tc>
                  <a:txBody>
                    <a:bodyPr/>
                    <a:lstStyle/>
                    <a:p>
                      <a:r>
                        <a:rPr lang="en-US" sz="1400" dirty="0"/>
                        <a:t>Governmental Activities (Header)</a:t>
                      </a:r>
                    </a:p>
                    <a:p>
                      <a:r>
                        <a:rPr lang="en-US" sz="1400" baseline="0" dirty="0"/>
                        <a:t>   Public Safety (Function)</a:t>
                      </a:r>
                    </a:p>
                    <a:p>
                      <a:r>
                        <a:rPr lang="en-US" sz="1400" dirty="0"/>
                        <a:t>      Fire Department (Activity)</a:t>
                      </a:r>
                    </a:p>
                    <a:p>
                      <a:r>
                        <a:rPr lang="en-US" sz="1400" dirty="0"/>
                        <a:t>         Capital Outlay (Object)</a:t>
                      </a:r>
                    </a:p>
                    <a:p>
                      <a:r>
                        <a:rPr lang="en-US" sz="1400" dirty="0"/>
                        <a:t>         Debt Service (Object)</a:t>
                      </a:r>
                    </a:p>
                    <a:p>
                      <a:r>
                        <a:rPr lang="en-US" sz="1400" dirty="0"/>
                        <a:t>         Equipment (Object)</a:t>
                      </a:r>
                    </a:p>
                    <a:p>
                      <a:r>
                        <a:rPr lang="en-US" sz="1400" dirty="0"/>
                        <a:t>   Public Works</a:t>
                      </a:r>
                    </a:p>
                    <a:p>
                      <a:r>
                        <a:rPr lang="en-US" sz="1400" dirty="0"/>
                        <a:t>      Roads</a:t>
                      </a:r>
                    </a:p>
                    <a:p>
                      <a:r>
                        <a:rPr lang="en-US" sz="1400" dirty="0"/>
                        <a:t>         Capital Outlay</a:t>
                      </a:r>
                    </a:p>
                    <a:p>
                      <a:r>
                        <a:rPr lang="en-US" sz="1400" dirty="0"/>
                        <a:t>         Debt Service</a:t>
                      </a:r>
                    </a:p>
                    <a:p>
                      <a:r>
                        <a:rPr lang="en-US" sz="1400" dirty="0"/>
                        <a:t>         Equipment</a:t>
                      </a:r>
                    </a:p>
                    <a:p>
                      <a:r>
                        <a:rPr lang="en-US" sz="1400" dirty="0"/>
                        <a:t>Proprietary Activities</a:t>
                      </a:r>
                    </a:p>
                    <a:p>
                      <a:r>
                        <a:rPr lang="en-US" sz="1400" dirty="0"/>
                        <a:t>   Water</a:t>
                      </a:r>
                    </a:p>
                    <a:p>
                      <a:r>
                        <a:rPr lang="en-US" sz="1400" dirty="0"/>
                        <a:t>      Equipment</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83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Balance sheet accounts</a:t>
            </a:r>
          </a:p>
        </p:txBody>
      </p:sp>
      <p:sp>
        <p:nvSpPr>
          <p:cNvPr id="2" name="Content Placeholder 1"/>
          <p:cNvSpPr>
            <a:spLocks noGrp="1"/>
          </p:cNvSpPr>
          <p:nvPr>
            <p:ph idx="1"/>
          </p:nvPr>
        </p:nvSpPr>
        <p:spPr/>
        <p:txBody>
          <a:bodyPr>
            <a:normAutofit/>
          </a:bodyPr>
          <a:lstStyle/>
          <a:p>
            <a:r>
              <a:rPr lang="en-US" b="1" dirty="0">
                <a:solidFill>
                  <a:schemeClr val="accent6">
                    <a:lumMod val="75000"/>
                  </a:schemeClr>
                </a:solidFill>
              </a:rPr>
              <a:t>Asset Accounts </a:t>
            </a:r>
            <a:r>
              <a:rPr lang="en-US" dirty="0"/>
              <a:t>– what you own </a:t>
            </a:r>
          </a:p>
          <a:p>
            <a:pPr lvl="1"/>
            <a:r>
              <a:rPr lang="en-US" dirty="0"/>
              <a:t>Short-term Assets</a:t>
            </a:r>
          </a:p>
          <a:p>
            <a:pPr lvl="2"/>
            <a:r>
              <a:rPr lang="en-US" dirty="0"/>
              <a:t>cash, notes receivable, accounts receivable, prepaid expenses, inventory</a:t>
            </a:r>
          </a:p>
          <a:p>
            <a:pPr lvl="1"/>
            <a:r>
              <a:rPr lang="en-US" dirty="0"/>
              <a:t>Long-term Assets</a:t>
            </a:r>
          </a:p>
          <a:p>
            <a:pPr lvl="2"/>
            <a:r>
              <a:rPr lang="en-US" dirty="0"/>
              <a:t>land, buildings, equipment</a:t>
            </a:r>
          </a:p>
          <a:p>
            <a:r>
              <a:rPr lang="en-US" b="1" dirty="0">
                <a:solidFill>
                  <a:schemeClr val="accent6">
                    <a:lumMod val="75000"/>
                  </a:schemeClr>
                </a:solidFill>
              </a:rPr>
              <a:t>Liability Accounts </a:t>
            </a:r>
            <a:r>
              <a:rPr lang="en-US" dirty="0"/>
              <a:t>– what you owe</a:t>
            </a:r>
          </a:p>
          <a:p>
            <a:pPr lvl="1"/>
            <a:r>
              <a:rPr lang="en-US" dirty="0"/>
              <a:t>Short-term Liabilities</a:t>
            </a:r>
          </a:p>
          <a:p>
            <a:pPr lvl="2"/>
            <a:r>
              <a:rPr lang="en-US" dirty="0"/>
              <a:t>notes payable, accounts payable, wages payable, taxes payable, rent payable, interest payable, customer deposits, unearned revenue, credit cards</a:t>
            </a:r>
          </a:p>
          <a:p>
            <a:pPr lvl="1"/>
            <a:r>
              <a:rPr lang="en-US" dirty="0"/>
              <a:t>Long-term Liabilities</a:t>
            </a:r>
          </a:p>
          <a:p>
            <a:pPr lvl="2"/>
            <a:r>
              <a:rPr lang="en-US" dirty="0"/>
              <a:t>Bonds, notes</a:t>
            </a:r>
          </a:p>
          <a:p>
            <a:r>
              <a:rPr lang="en-US" b="1" dirty="0">
                <a:solidFill>
                  <a:schemeClr val="accent6">
                    <a:lumMod val="75000"/>
                  </a:schemeClr>
                </a:solidFill>
              </a:rPr>
              <a:t>Equity Accounts </a:t>
            </a:r>
            <a:r>
              <a:rPr lang="en-US" dirty="0"/>
              <a:t>– what you are worth</a:t>
            </a:r>
          </a:p>
          <a:p>
            <a:pPr lvl="1"/>
            <a:r>
              <a:rPr lang="en-US" dirty="0"/>
              <a:t>Fund Balance Equity</a:t>
            </a:r>
          </a:p>
          <a:p>
            <a:pPr lvl="1">
              <a:buClr>
                <a:srgbClr val="C00000"/>
              </a:buClr>
            </a:pPr>
            <a:r>
              <a:rPr lang="en-US" dirty="0"/>
              <a:t>Revenue and Expense Accounts (Retained Earnings, Net Income/Loss)</a:t>
            </a:r>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6367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000"/>
                                        <p:tgtEl>
                                          <p:spTgt spid="2">
                                            <p:txEl>
                                              <p:pRg st="4" end="4"/>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1000"/>
                                        <p:tgtEl>
                                          <p:spTgt spid="2">
                                            <p:txEl>
                                              <p:pRg st="6" end="6"/>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1000"/>
                                        <p:tgtEl>
                                          <p:spTgt spid="2">
                                            <p:txEl>
                                              <p:pRg st="7" end="7"/>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1000"/>
                                        <p:tgtEl>
                                          <p:spTgt spid="2">
                                            <p:txEl>
                                              <p:pRg st="8" end="8"/>
                                            </p:tx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left)">
                                      <p:cBhvr>
                                        <p:cTn id="43" dur="1000"/>
                                        <p:tgtEl>
                                          <p:spTgt spid="2">
                                            <p:txEl>
                                              <p:pRg st="9" end="9"/>
                                            </p:tx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1000"/>
                                        <p:tgtEl>
                                          <p:spTgt spid="2">
                                            <p:txEl>
                                              <p:pRg st="10" end="10"/>
                                            </p:txEl>
                                          </p:spTgt>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wipe(left)">
                                      <p:cBhvr>
                                        <p:cTn id="51" dur="1000"/>
                                        <p:tgtEl>
                                          <p:spTgt spid="2">
                                            <p:txEl>
                                              <p:pRg st="11" end="11"/>
                                            </p:txEl>
                                          </p:spTgt>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wipe(left)">
                                      <p:cBhvr>
                                        <p:cTn id="55" dur="1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5"/>
            <a:ext cx="10668000" cy="590550"/>
          </a:xfrm>
        </p:spPr>
        <p:txBody>
          <a:bodyPr/>
          <a:lstStyle/>
          <a:p>
            <a:r>
              <a:rPr lang="en-US" dirty="0"/>
              <a:t>Visual example of a balance sheet by fund</a:t>
            </a:r>
          </a:p>
        </p:txBody>
      </p:sp>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2948114421"/>
              </p:ext>
            </p:extLst>
          </p:nvPr>
        </p:nvGraphicFramePr>
        <p:xfrm>
          <a:off x="123824" y="619126"/>
          <a:ext cx="11801477" cy="5943600"/>
        </p:xfrm>
        <a:graphic>
          <a:graphicData uri="http://schemas.openxmlformats.org/drawingml/2006/table">
            <a:tbl>
              <a:tblPr firstRow="1" bandRow="1">
                <a:tableStyleId>{5C22544A-7EE6-4342-B048-85BDC9FD1C3A}</a:tableStyleId>
              </a:tblPr>
              <a:tblGrid>
                <a:gridCol w="2162176">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450521">
                  <a:extLst>
                    <a:ext uri="{9D8B030D-6E8A-4147-A177-3AD203B41FA5}">
                      <a16:colId xmlns:a16="http://schemas.microsoft.com/office/drawing/2014/main" val="20002"/>
                    </a:ext>
                  </a:extLst>
                </a:gridCol>
                <a:gridCol w="1584960">
                  <a:extLst>
                    <a:ext uri="{9D8B030D-6E8A-4147-A177-3AD203B41FA5}">
                      <a16:colId xmlns:a16="http://schemas.microsoft.com/office/drawing/2014/main" val="20003"/>
                    </a:ext>
                  </a:extLst>
                </a:gridCol>
                <a:gridCol w="1576252">
                  <a:extLst>
                    <a:ext uri="{9D8B030D-6E8A-4147-A177-3AD203B41FA5}">
                      <a16:colId xmlns:a16="http://schemas.microsoft.com/office/drawing/2014/main" val="20004"/>
                    </a:ext>
                  </a:extLst>
                </a:gridCol>
                <a:gridCol w="1506583">
                  <a:extLst>
                    <a:ext uri="{9D8B030D-6E8A-4147-A177-3AD203B41FA5}">
                      <a16:colId xmlns:a16="http://schemas.microsoft.com/office/drawing/2014/main" val="20005"/>
                    </a:ext>
                  </a:extLst>
                </a:gridCol>
                <a:gridCol w="1297577">
                  <a:extLst>
                    <a:ext uri="{9D8B030D-6E8A-4147-A177-3AD203B41FA5}">
                      <a16:colId xmlns:a16="http://schemas.microsoft.com/office/drawing/2014/main" val="20006"/>
                    </a:ext>
                  </a:extLst>
                </a:gridCol>
                <a:gridCol w="1213758">
                  <a:extLst>
                    <a:ext uri="{9D8B030D-6E8A-4147-A177-3AD203B41FA5}">
                      <a16:colId xmlns:a16="http://schemas.microsoft.com/office/drawing/2014/main" val="4056409741"/>
                    </a:ext>
                  </a:extLst>
                </a:gridCol>
              </a:tblGrid>
              <a:tr h="342660">
                <a:tc>
                  <a:txBody>
                    <a:bodyPr/>
                    <a:lstStyle/>
                    <a:p>
                      <a:endParaRPr lang="en-US" dirty="0"/>
                    </a:p>
                  </a:txBody>
                  <a:tcPr/>
                </a:tc>
                <a:tc gridSpan="5">
                  <a:txBody>
                    <a:bodyPr/>
                    <a:lstStyle/>
                    <a:p>
                      <a:pPr algn="ctr"/>
                      <a:r>
                        <a:rPr lang="en-US" dirty="0"/>
                        <a:t>Governmental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dirty="0"/>
                        <a:t>Enterprise / Proprietary</a:t>
                      </a:r>
                    </a:p>
                  </a:txBody>
                  <a:tcPr/>
                </a:tc>
                <a:tc hMerge="1">
                  <a:txBody>
                    <a:bodyPr/>
                    <a:lstStyle/>
                    <a:p>
                      <a:pPr algn="ctr"/>
                      <a:endParaRPr lang="en-US" dirty="0"/>
                    </a:p>
                  </a:txBody>
                  <a:tcPr/>
                </a:tc>
                <a:extLst>
                  <a:ext uri="{0D108BD9-81ED-4DB2-BD59-A6C34878D82A}">
                    <a16:rowId xmlns:a16="http://schemas.microsoft.com/office/drawing/2014/main" val="10000"/>
                  </a:ext>
                </a:extLst>
              </a:tr>
              <a:tr h="342660">
                <a:tc>
                  <a:txBody>
                    <a:bodyPr/>
                    <a:lstStyle/>
                    <a:p>
                      <a:endParaRPr lang="en-US" dirty="0"/>
                    </a:p>
                  </a:txBody>
                  <a:tcPr/>
                </a:tc>
                <a:tc>
                  <a:txBody>
                    <a:bodyPr/>
                    <a:lstStyle/>
                    <a:p>
                      <a:pPr algn="ctr"/>
                      <a:r>
                        <a:rPr lang="en-US" dirty="0"/>
                        <a:t>General</a:t>
                      </a:r>
                    </a:p>
                  </a:txBody>
                  <a:tcPr/>
                </a:tc>
                <a:tc>
                  <a:txBody>
                    <a:bodyPr/>
                    <a:lstStyle/>
                    <a:p>
                      <a:pPr algn="ctr"/>
                      <a:r>
                        <a:rPr lang="en-US" dirty="0"/>
                        <a:t>Special</a:t>
                      </a:r>
                    </a:p>
                    <a:p>
                      <a:pPr algn="ctr"/>
                      <a:r>
                        <a:rPr lang="en-US" dirty="0"/>
                        <a:t>Revenues</a:t>
                      </a:r>
                    </a:p>
                  </a:txBody>
                  <a:tcPr/>
                </a:tc>
                <a:tc>
                  <a:txBody>
                    <a:bodyPr/>
                    <a:lstStyle/>
                    <a:p>
                      <a:pPr algn="ctr"/>
                      <a:r>
                        <a:rPr lang="en-US" dirty="0"/>
                        <a:t>Capital</a:t>
                      </a:r>
                    </a:p>
                    <a:p>
                      <a:pPr algn="ctr"/>
                      <a:r>
                        <a:rPr lang="en-US" dirty="0"/>
                        <a:t>Projects</a:t>
                      </a:r>
                    </a:p>
                  </a:txBody>
                  <a:tcPr/>
                </a:tc>
                <a:tc>
                  <a:txBody>
                    <a:bodyPr/>
                    <a:lstStyle/>
                    <a:p>
                      <a:pPr algn="ctr"/>
                      <a:r>
                        <a:rPr lang="en-US" dirty="0"/>
                        <a:t>Debt</a:t>
                      </a:r>
                      <a:endParaRPr lang="en-US" baseline="0" dirty="0"/>
                    </a:p>
                    <a:p>
                      <a:pPr algn="ctr"/>
                      <a:r>
                        <a:rPr lang="en-US" baseline="0" dirty="0"/>
                        <a:t>Service</a:t>
                      </a:r>
                      <a:endParaRPr lang="en-US" dirty="0"/>
                    </a:p>
                  </a:txBody>
                  <a:tcPr/>
                </a:tc>
                <a:tc>
                  <a:txBody>
                    <a:bodyPr/>
                    <a:lstStyle/>
                    <a:p>
                      <a:pPr algn="ctr"/>
                      <a:r>
                        <a:rPr lang="en-US" dirty="0"/>
                        <a:t>Permanent</a:t>
                      </a:r>
                    </a:p>
                  </a:txBody>
                  <a:tcPr/>
                </a:tc>
                <a:tc>
                  <a:txBody>
                    <a:bodyPr/>
                    <a:lstStyle/>
                    <a:p>
                      <a:pPr algn="ctr"/>
                      <a:r>
                        <a:rPr lang="en-US" dirty="0"/>
                        <a:t>Water</a:t>
                      </a:r>
                    </a:p>
                  </a:txBody>
                  <a:tcPr/>
                </a:tc>
                <a:tc>
                  <a:txBody>
                    <a:bodyPr/>
                    <a:lstStyle/>
                    <a:p>
                      <a:pPr algn="ctr"/>
                      <a:r>
                        <a:rPr lang="en-US" dirty="0"/>
                        <a:t>Sewer</a:t>
                      </a:r>
                    </a:p>
                  </a:txBody>
                  <a:tcPr/>
                </a:tc>
                <a:extLst>
                  <a:ext uri="{0D108BD9-81ED-4DB2-BD59-A6C34878D82A}">
                    <a16:rowId xmlns:a16="http://schemas.microsoft.com/office/drawing/2014/main" val="10001"/>
                  </a:ext>
                </a:extLst>
              </a:tr>
              <a:tr h="342660">
                <a:tc>
                  <a:txBody>
                    <a:bodyPr/>
                    <a:lstStyle/>
                    <a:p>
                      <a:r>
                        <a:rPr lang="en-US" dirty="0"/>
                        <a:t>ASSETS</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856650">
                <a:tc>
                  <a:txBody>
                    <a:bodyPr/>
                    <a:lstStyle/>
                    <a:p>
                      <a:r>
                        <a:rPr lang="en-US" dirty="0"/>
                        <a:t>Bank</a:t>
                      </a:r>
                      <a:r>
                        <a:rPr lang="en-US" baseline="0" dirty="0"/>
                        <a:t> Accounts</a:t>
                      </a:r>
                    </a:p>
                    <a:p>
                      <a:r>
                        <a:rPr lang="en-US" baseline="0" dirty="0"/>
                        <a:t>Accounts Receivable</a:t>
                      </a:r>
                    </a:p>
                    <a:p>
                      <a:r>
                        <a:rPr lang="en-US" baseline="0" dirty="0"/>
                        <a:t>Undeposited Funds</a:t>
                      </a:r>
                      <a:endParaRPr lang="en-US" dirty="0"/>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3"/>
                  </a:ext>
                </a:extLst>
              </a:tr>
              <a:tr h="342660">
                <a:tc>
                  <a:txBody>
                    <a:bodyPr/>
                    <a:lstStyle/>
                    <a:p>
                      <a:r>
                        <a:rPr lang="en-US" dirty="0"/>
                        <a:t>LIABILITIES</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4"/>
                  </a:ext>
                </a:extLst>
              </a:tr>
              <a:tr h="856650">
                <a:tc>
                  <a:txBody>
                    <a:bodyPr/>
                    <a:lstStyle/>
                    <a:p>
                      <a:r>
                        <a:rPr lang="en-US" dirty="0"/>
                        <a:t>Accounts Payable</a:t>
                      </a:r>
                    </a:p>
                    <a:p>
                      <a:r>
                        <a:rPr lang="en-US" dirty="0"/>
                        <a:t>Payroll Tax</a:t>
                      </a:r>
                      <a:r>
                        <a:rPr lang="en-US" baseline="0" dirty="0"/>
                        <a:t> Liabilities</a:t>
                      </a:r>
                      <a:endParaRPr lang="en-US" dirty="0"/>
                    </a:p>
                    <a:p>
                      <a:r>
                        <a:rPr lang="en-US" dirty="0"/>
                        <a:t>Sales Tax Payable</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5"/>
                  </a:ext>
                </a:extLst>
              </a:tr>
              <a:tr h="342660">
                <a:tc>
                  <a:txBody>
                    <a:bodyPr/>
                    <a:lstStyle/>
                    <a:p>
                      <a:r>
                        <a:rPr lang="en-US" dirty="0"/>
                        <a:t>EQUITY</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6"/>
                  </a:ext>
                </a:extLst>
              </a:tr>
              <a:tr h="342660">
                <a:tc>
                  <a:txBody>
                    <a:bodyPr/>
                    <a:lstStyle/>
                    <a:p>
                      <a:pPr marL="0" indent="0"/>
                      <a:r>
                        <a:rPr lang="en-US" dirty="0"/>
                        <a:t>General Fund</a:t>
                      </a:r>
                    </a:p>
                    <a:p>
                      <a:pPr marL="0" indent="0"/>
                      <a:r>
                        <a:rPr lang="en-US" dirty="0"/>
                        <a:t>Special Revenues</a:t>
                      </a:r>
                    </a:p>
                    <a:p>
                      <a:pPr marL="0" indent="0"/>
                      <a:r>
                        <a:rPr lang="en-US" dirty="0"/>
                        <a:t>Capital Projects</a:t>
                      </a:r>
                    </a:p>
                    <a:p>
                      <a:pPr marL="0" indent="0"/>
                      <a:r>
                        <a:rPr lang="en-US" dirty="0"/>
                        <a:t>Debt Service</a:t>
                      </a:r>
                    </a:p>
                    <a:p>
                      <a:pPr marL="0" indent="0"/>
                      <a:r>
                        <a:rPr lang="en-US" dirty="0"/>
                        <a:t>Permanent</a:t>
                      </a:r>
                    </a:p>
                    <a:p>
                      <a:pPr marL="0" indent="0"/>
                      <a:r>
                        <a:rPr lang="en-US" dirty="0"/>
                        <a:t>Water</a:t>
                      </a:r>
                    </a:p>
                    <a:p>
                      <a:pPr marL="0" indent="0"/>
                      <a:r>
                        <a:rPr lang="en-US" dirty="0"/>
                        <a:t>Sewer</a:t>
                      </a:r>
                    </a:p>
                  </a:txBody>
                  <a:tcPr/>
                </a:tc>
                <a:tc>
                  <a:txBody>
                    <a:bodyPr/>
                    <a:lstStyle/>
                    <a:p>
                      <a:pPr algn="r"/>
                      <a:r>
                        <a:rPr lang="en-US" dirty="0"/>
                        <a:t>0.00</a:t>
                      </a:r>
                    </a:p>
                  </a:txBody>
                  <a:tcPr/>
                </a:tc>
                <a:tc>
                  <a:txBody>
                    <a:bodyPr/>
                    <a:lstStyle/>
                    <a:p>
                      <a:pPr algn="r"/>
                      <a:endParaRPr lang="en-US" dirty="0"/>
                    </a:p>
                    <a:p>
                      <a:pPr algn="r"/>
                      <a:r>
                        <a:rPr lang="en-US" dirty="0"/>
                        <a:t>0.00</a:t>
                      </a:r>
                    </a:p>
                  </a:txBody>
                  <a:tcPr/>
                </a:tc>
                <a:tc>
                  <a:txBody>
                    <a:bodyPr/>
                    <a:lstStyle/>
                    <a:p>
                      <a:pPr algn="r"/>
                      <a:endParaRPr lang="en-US" dirty="0"/>
                    </a:p>
                    <a:p>
                      <a:pPr algn="r"/>
                      <a:endParaRPr lang="en-US" dirty="0"/>
                    </a:p>
                    <a:p>
                      <a:pPr algn="r"/>
                      <a:r>
                        <a:rPr lang="en-US" dirty="0"/>
                        <a:t>0.00</a:t>
                      </a:r>
                    </a:p>
                  </a:txBody>
                  <a:tcPr/>
                </a:tc>
                <a:tc>
                  <a:txBody>
                    <a:bodyPr/>
                    <a:lstStyle/>
                    <a:p>
                      <a:pPr algn="r"/>
                      <a:endParaRPr lang="en-US" dirty="0"/>
                    </a:p>
                    <a:p>
                      <a:pPr algn="r"/>
                      <a:endParaRPr lang="en-US" dirty="0"/>
                    </a:p>
                    <a:p>
                      <a:pPr algn="r"/>
                      <a:endParaRPr lang="en-US" dirty="0"/>
                    </a:p>
                    <a:p>
                      <a:pPr algn="r"/>
                      <a:r>
                        <a:rPr lang="en-US" dirty="0"/>
                        <a:t>0.00</a:t>
                      </a:r>
                    </a:p>
                  </a:txBody>
                  <a:tcPr/>
                </a:tc>
                <a:tc>
                  <a:txBody>
                    <a:bodyPr/>
                    <a:lstStyle/>
                    <a:p>
                      <a:pPr algn="r"/>
                      <a:endParaRPr lang="en-US" dirty="0"/>
                    </a:p>
                    <a:p>
                      <a:pPr algn="r"/>
                      <a:endParaRPr lang="en-US" dirty="0"/>
                    </a:p>
                    <a:p>
                      <a:pPr algn="r"/>
                      <a:endParaRPr lang="en-US" dirty="0"/>
                    </a:p>
                    <a:p>
                      <a:pPr algn="r"/>
                      <a:endParaRPr lang="en-US" dirty="0"/>
                    </a:p>
                    <a:p>
                      <a:pPr algn="r"/>
                      <a:r>
                        <a:rPr lang="en-US" dirty="0"/>
                        <a:t>0.00</a:t>
                      </a:r>
                    </a:p>
                  </a:txBody>
                  <a:tcPr/>
                </a:tc>
                <a:tc>
                  <a:txBody>
                    <a:bodyPr/>
                    <a:lstStyle/>
                    <a:p>
                      <a:pPr algn="r"/>
                      <a:endParaRPr lang="en-US" dirty="0"/>
                    </a:p>
                    <a:p>
                      <a:pPr algn="r"/>
                      <a:endParaRPr lang="en-US" dirty="0"/>
                    </a:p>
                    <a:p>
                      <a:pPr algn="r"/>
                      <a:endParaRPr lang="en-US" dirty="0"/>
                    </a:p>
                    <a:p>
                      <a:pPr algn="r"/>
                      <a:endParaRPr lang="en-US" dirty="0"/>
                    </a:p>
                    <a:p>
                      <a:pPr algn="r"/>
                      <a:endParaRPr lang="en-US" dirty="0"/>
                    </a:p>
                    <a:p>
                      <a:pPr algn="r"/>
                      <a:r>
                        <a:rPr lang="en-US" dirty="0"/>
                        <a:t>0.00</a:t>
                      </a:r>
                    </a:p>
                  </a:txBody>
                  <a:tcPr/>
                </a:tc>
                <a:tc>
                  <a:txBody>
                    <a:bodyPr/>
                    <a:lstStyle/>
                    <a:p>
                      <a:pPr algn="r"/>
                      <a:endParaRPr lang="en-US" dirty="0"/>
                    </a:p>
                    <a:p>
                      <a:pPr algn="r"/>
                      <a:endParaRPr lang="en-US" dirty="0"/>
                    </a:p>
                    <a:p>
                      <a:pPr algn="r"/>
                      <a:endParaRPr lang="en-US" dirty="0"/>
                    </a:p>
                    <a:p>
                      <a:pPr algn="r"/>
                      <a:endParaRPr lang="en-US" dirty="0"/>
                    </a:p>
                    <a:p>
                      <a:pPr algn="r"/>
                      <a:endParaRPr lang="en-US" dirty="0"/>
                    </a:p>
                    <a:p>
                      <a:pPr algn="r"/>
                      <a:endParaRPr lang="en-US" dirty="0"/>
                    </a:p>
                    <a:p>
                      <a:pPr algn="r"/>
                      <a:r>
                        <a:rPr lang="en-US" dirty="0"/>
                        <a:t>0.00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87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Is Fraud?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466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32812" y="943307"/>
            <a:ext cx="3125787" cy="507423"/>
          </a:xfrm>
        </p:spPr>
        <p:txBody>
          <a:bodyPr/>
          <a:lstStyle/>
          <a:p>
            <a:r>
              <a:rPr lang="en-US" dirty="0"/>
              <a:t>What is fraud?</a:t>
            </a:r>
          </a:p>
        </p:txBody>
      </p:sp>
      <p:sp>
        <p:nvSpPr>
          <p:cNvPr id="3" name="Text Placeholder 2"/>
          <p:cNvSpPr>
            <a:spLocks noGrp="1"/>
          </p:cNvSpPr>
          <p:nvPr>
            <p:ph type="body" sz="half" idx="2"/>
          </p:nvPr>
        </p:nvSpPr>
        <p:spPr>
          <a:xfrm>
            <a:off x="8532812" y="1544915"/>
            <a:ext cx="3125787" cy="1179235"/>
          </a:xfrm>
        </p:spPr>
        <p:txBody>
          <a:bodyPr>
            <a:normAutofit lnSpcReduction="10000"/>
          </a:bodyPr>
          <a:lstStyle/>
          <a:p>
            <a:pPr marL="285750" indent="-285750">
              <a:buClr>
                <a:schemeClr val="bg1">
                  <a:lumMod val="95000"/>
                </a:schemeClr>
              </a:buClr>
              <a:buFont typeface="Wingdings" panose="05000000000000000000" pitchFamily="2" charset="2"/>
              <a:buChar char="§"/>
            </a:pPr>
            <a:r>
              <a:rPr lang="en-US" dirty="0">
                <a:solidFill>
                  <a:schemeClr val="bg1">
                    <a:lumMod val="95000"/>
                  </a:schemeClr>
                </a:solidFill>
              </a:rPr>
              <a:t>Pressure</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Motivation for fraud</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Spending habits (addictions…)</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Family issues (health…)</a:t>
            </a:r>
          </a:p>
        </p:txBody>
      </p:sp>
      <p:sp>
        <p:nvSpPr>
          <p:cNvPr id="20" name="Isosceles Triangle 19">
            <a:extLst>
              <a:ext uri="{FF2B5EF4-FFF2-40B4-BE49-F238E27FC236}">
                <a16:creationId xmlns:a16="http://schemas.microsoft.com/office/drawing/2014/main" id="{0D065B6A-D764-42B7-81C9-43A859DC4810}"/>
              </a:ext>
            </a:extLst>
          </p:cNvPr>
          <p:cNvSpPr/>
          <p:nvPr/>
        </p:nvSpPr>
        <p:spPr>
          <a:xfrm>
            <a:off x="1182689" y="2503073"/>
            <a:ext cx="4953000" cy="379089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FRAUD</a:t>
            </a:r>
          </a:p>
        </p:txBody>
      </p:sp>
      <p:sp>
        <p:nvSpPr>
          <p:cNvPr id="21" name="TextBox 20">
            <a:extLst>
              <a:ext uri="{FF2B5EF4-FFF2-40B4-BE49-F238E27FC236}">
                <a16:creationId xmlns:a16="http://schemas.microsoft.com/office/drawing/2014/main" id="{D72EA977-1D81-45E3-845E-CE84B8C46C7C}"/>
              </a:ext>
            </a:extLst>
          </p:cNvPr>
          <p:cNvSpPr txBox="1"/>
          <p:nvPr/>
        </p:nvSpPr>
        <p:spPr>
          <a:xfrm>
            <a:off x="-26987" y="6109297"/>
            <a:ext cx="1199165" cy="400110"/>
          </a:xfrm>
          <a:prstGeom prst="rect">
            <a:avLst/>
          </a:prstGeom>
          <a:noFill/>
        </p:spPr>
        <p:txBody>
          <a:bodyPr wrap="square" rtlCol="0">
            <a:spAutoFit/>
          </a:bodyPr>
          <a:lstStyle/>
          <a:p>
            <a:pPr algn="r"/>
            <a:r>
              <a:rPr lang="en-US" sz="2000" b="1" dirty="0"/>
              <a:t>Pressure</a:t>
            </a:r>
            <a:endParaRPr lang="en-US" sz="2400" b="1" dirty="0"/>
          </a:p>
        </p:txBody>
      </p:sp>
      <p:sp>
        <p:nvSpPr>
          <p:cNvPr id="22" name="TextBox 21">
            <a:extLst>
              <a:ext uri="{FF2B5EF4-FFF2-40B4-BE49-F238E27FC236}">
                <a16:creationId xmlns:a16="http://schemas.microsoft.com/office/drawing/2014/main" id="{7F9D878F-D324-4198-AC82-D4EF8508CB36}"/>
              </a:ext>
            </a:extLst>
          </p:cNvPr>
          <p:cNvSpPr txBox="1"/>
          <p:nvPr/>
        </p:nvSpPr>
        <p:spPr>
          <a:xfrm>
            <a:off x="2782889" y="2102963"/>
            <a:ext cx="1828800" cy="400110"/>
          </a:xfrm>
          <a:prstGeom prst="rect">
            <a:avLst/>
          </a:prstGeom>
          <a:noFill/>
        </p:spPr>
        <p:txBody>
          <a:bodyPr wrap="square" rtlCol="0">
            <a:spAutoFit/>
          </a:bodyPr>
          <a:lstStyle/>
          <a:p>
            <a:pPr algn="ctr"/>
            <a:r>
              <a:rPr lang="en-US" sz="2000" b="1" dirty="0"/>
              <a:t>Opportunity</a:t>
            </a:r>
          </a:p>
        </p:txBody>
      </p:sp>
      <p:sp>
        <p:nvSpPr>
          <p:cNvPr id="23" name="TextBox 22">
            <a:extLst>
              <a:ext uri="{FF2B5EF4-FFF2-40B4-BE49-F238E27FC236}">
                <a16:creationId xmlns:a16="http://schemas.microsoft.com/office/drawing/2014/main" id="{F46C2001-5E02-4AE6-9D08-F2EE3782B745}"/>
              </a:ext>
            </a:extLst>
          </p:cNvPr>
          <p:cNvSpPr txBox="1"/>
          <p:nvPr/>
        </p:nvSpPr>
        <p:spPr>
          <a:xfrm>
            <a:off x="6209567" y="6093908"/>
            <a:ext cx="2057400" cy="400110"/>
          </a:xfrm>
          <a:prstGeom prst="rect">
            <a:avLst/>
          </a:prstGeom>
          <a:noFill/>
        </p:spPr>
        <p:txBody>
          <a:bodyPr wrap="square" rtlCol="0">
            <a:spAutoFit/>
          </a:bodyPr>
          <a:lstStyle/>
          <a:p>
            <a:r>
              <a:rPr lang="en-US" sz="2000" b="1" dirty="0"/>
              <a:t>Rationalization</a:t>
            </a:r>
          </a:p>
        </p:txBody>
      </p:sp>
      <p:sp>
        <p:nvSpPr>
          <p:cNvPr id="24" name="Content Placeholder 2">
            <a:extLst>
              <a:ext uri="{FF2B5EF4-FFF2-40B4-BE49-F238E27FC236}">
                <a16:creationId xmlns:a16="http://schemas.microsoft.com/office/drawing/2014/main" id="{8FE7A648-BFCB-46D3-99A5-CC97A416FB10}"/>
              </a:ext>
            </a:extLst>
          </p:cNvPr>
          <p:cNvSpPr txBox="1">
            <a:spLocks/>
          </p:cNvSpPr>
          <p:nvPr/>
        </p:nvSpPr>
        <p:spPr>
          <a:xfrm>
            <a:off x="-1" y="326645"/>
            <a:ext cx="8162925" cy="1541484"/>
          </a:xfrm>
          <a:prstGeom prst="rect">
            <a:avLst/>
          </a:prstGeom>
        </p:spPr>
        <p:txBody>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b="1" dirty="0">
                <a:solidFill>
                  <a:srgbClr val="CC0000"/>
                </a:solidFill>
              </a:rPr>
              <a:t>Fraud </a:t>
            </a:r>
            <a:r>
              <a:rPr lang="en-US" dirty="0"/>
              <a:t>- Wrongful or criminal deception intended to result in financial or personal gain.</a:t>
            </a:r>
          </a:p>
          <a:p>
            <a:r>
              <a:rPr lang="en-US" b="1" dirty="0">
                <a:solidFill>
                  <a:srgbClr val="CC0000"/>
                </a:solidFill>
              </a:rPr>
              <a:t>Mistake</a:t>
            </a:r>
            <a:r>
              <a:rPr lang="en-US" dirty="0"/>
              <a:t> – Unintended error resulting from mis-keying of data, lack of information, or ignorance.</a:t>
            </a:r>
          </a:p>
          <a:p>
            <a:endParaRPr lang="en-US" dirty="0"/>
          </a:p>
        </p:txBody>
      </p:sp>
      <p:sp>
        <p:nvSpPr>
          <p:cNvPr id="9" name="Text Placeholder 2">
            <a:extLst>
              <a:ext uri="{FF2B5EF4-FFF2-40B4-BE49-F238E27FC236}">
                <a16:creationId xmlns:a16="http://schemas.microsoft.com/office/drawing/2014/main" id="{62EEF8CF-DD32-4264-9E69-830C2C7FC0A2}"/>
              </a:ext>
            </a:extLst>
          </p:cNvPr>
          <p:cNvSpPr txBox="1">
            <a:spLocks/>
          </p:cNvSpPr>
          <p:nvPr/>
        </p:nvSpPr>
        <p:spPr>
          <a:xfrm>
            <a:off x="8532812" y="2657475"/>
            <a:ext cx="3125787" cy="117923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9pPr>
          </a:lstStyle>
          <a:p>
            <a:pPr marL="285750" indent="-285750">
              <a:buClr>
                <a:schemeClr val="bg1">
                  <a:lumMod val="95000"/>
                </a:schemeClr>
              </a:buClr>
              <a:buFont typeface="Wingdings" panose="05000000000000000000" pitchFamily="2" charset="2"/>
              <a:buChar char="§"/>
            </a:pPr>
            <a:r>
              <a:rPr lang="en-US" dirty="0">
                <a:solidFill>
                  <a:schemeClr val="bg1">
                    <a:lumMod val="95000"/>
                  </a:schemeClr>
                </a:solidFill>
              </a:rPr>
              <a:t>Rationalization</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“Just going to borrow it”</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“I should be paid more”</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“They don’t appreciate me”</a:t>
            </a:r>
          </a:p>
        </p:txBody>
      </p:sp>
      <p:sp>
        <p:nvSpPr>
          <p:cNvPr id="10" name="Text Placeholder 2">
            <a:extLst>
              <a:ext uri="{FF2B5EF4-FFF2-40B4-BE49-F238E27FC236}">
                <a16:creationId xmlns:a16="http://schemas.microsoft.com/office/drawing/2014/main" id="{1B04BF89-008A-4B01-94D6-7AD8A32F98E8}"/>
              </a:ext>
            </a:extLst>
          </p:cNvPr>
          <p:cNvSpPr txBox="1">
            <a:spLocks/>
          </p:cNvSpPr>
          <p:nvPr/>
        </p:nvSpPr>
        <p:spPr>
          <a:xfrm>
            <a:off x="8532812" y="3836710"/>
            <a:ext cx="3125787" cy="28429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lumMod val="50000"/>
                </a:schemeClr>
              </a:buClr>
              <a:buSzPct val="100000"/>
              <a:buFont typeface="Arial" pitchFamily="34" charset="0"/>
              <a:buNone/>
              <a:defRPr sz="1000" kern="1200">
                <a:solidFill>
                  <a:schemeClr val="tx1"/>
                </a:solidFill>
                <a:latin typeface="+mn-lt"/>
                <a:ea typeface="+mn-ea"/>
                <a:cs typeface="+mn-cs"/>
              </a:defRPr>
            </a:lvl9pPr>
          </a:lstStyle>
          <a:p>
            <a:pPr marL="285750" indent="-285750">
              <a:buClr>
                <a:schemeClr val="bg1">
                  <a:lumMod val="95000"/>
                </a:schemeClr>
              </a:buClr>
              <a:buFont typeface="Wingdings" panose="05000000000000000000" pitchFamily="2" charset="2"/>
              <a:buChar char="§"/>
            </a:pPr>
            <a:r>
              <a:rPr lang="en-US" dirty="0">
                <a:solidFill>
                  <a:schemeClr val="bg1">
                    <a:lumMod val="95000"/>
                  </a:schemeClr>
                </a:solidFill>
              </a:rPr>
              <a:t>Opportunity</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Nobody catches the activity </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Nobody double checks – 1 person does everything</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“They trust me”</a:t>
            </a:r>
          </a:p>
          <a:p>
            <a:pPr marL="742950" lvl="1" indent="-285750">
              <a:buClr>
                <a:schemeClr val="bg1">
                  <a:lumMod val="95000"/>
                </a:schemeClr>
              </a:buClr>
              <a:buFont typeface="Wingdings" panose="05000000000000000000" pitchFamily="2" charset="2"/>
              <a:buChar char="§"/>
            </a:pPr>
            <a:r>
              <a:rPr lang="en-US" dirty="0">
                <a:solidFill>
                  <a:schemeClr val="bg1">
                    <a:lumMod val="95000"/>
                  </a:schemeClr>
                </a:solidFill>
              </a:rPr>
              <a:t>“Council doesn’t understand the financials”</a:t>
            </a:r>
          </a:p>
          <a:p>
            <a:pPr marL="742950" lvl="1" indent="-285750">
              <a:buClr>
                <a:srgbClr val="C00000"/>
              </a:buClr>
              <a:buFont typeface="Wingdings" panose="05000000000000000000" pitchFamily="2" charset="2"/>
              <a:buChar char="§"/>
            </a:pPr>
            <a:r>
              <a:rPr lang="en-US" dirty="0">
                <a:solidFill>
                  <a:schemeClr val="bg1">
                    <a:lumMod val="95000"/>
                  </a:schemeClr>
                </a:solidFill>
              </a:rPr>
              <a:t>“Council doesn’t want to take the time to go over the financials…they just want the bottom line”  </a:t>
            </a:r>
          </a:p>
        </p:txBody>
      </p:sp>
    </p:spTree>
    <p:extLst>
      <p:ext uri="{BB962C8B-B14F-4D97-AF65-F5344CB8AC3E}">
        <p14:creationId xmlns:p14="http://schemas.microsoft.com/office/powerpoint/2010/main" val="18990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left)">
                                      <p:cBhvr>
                                        <p:cTn id="33" dur="500"/>
                                        <p:tgtEl>
                                          <p:spTgt spid="3">
                                            <p:txEl>
                                              <p:pRg st="1" end="1"/>
                                            </p:txEl>
                                          </p:spTgt>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left)">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500"/>
                                        <p:tgtEl>
                                          <p:spTgt spid="9">
                                            <p:txEl>
                                              <p:pRg st="0" end="0"/>
                                            </p:txEl>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wipe(left)">
                                      <p:cBhvr>
                                        <p:cTn id="54" dur="500"/>
                                        <p:tgtEl>
                                          <p:spTgt spid="9">
                                            <p:txEl>
                                              <p:pRg st="1" end="1"/>
                                            </p:txEl>
                                          </p:spTgt>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9">
                                            <p:txEl>
                                              <p:pRg st="2" end="2"/>
                                            </p:txEl>
                                          </p:spTgt>
                                        </p:tgtEl>
                                        <p:attrNameLst>
                                          <p:attrName>style.visibility</p:attrName>
                                        </p:attrNameLst>
                                      </p:cBhvr>
                                      <p:to>
                                        <p:strVal val="visible"/>
                                      </p:to>
                                    </p:set>
                                    <p:animEffect transition="in" filter="wipe(left)">
                                      <p:cBhvr>
                                        <p:cTn id="58" dur="500"/>
                                        <p:tgtEl>
                                          <p:spTgt spid="9">
                                            <p:txEl>
                                              <p:pRg st="2" end="2"/>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wipe(left)">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0">
                                            <p:txEl>
                                              <p:pRg st="0" end="0"/>
                                            </p:txEl>
                                          </p:spTgt>
                                        </p:tgtEl>
                                        <p:attrNameLst>
                                          <p:attrName>style.visibility</p:attrName>
                                        </p:attrNameLst>
                                      </p:cBhvr>
                                      <p:to>
                                        <p:strVal val="visible"/>
                                      </p:to>
                                    </p:set>
                                    <p:animEffect transition="in" filter="wipe(left)">
                                      <p:cBhvr>
                                        <p:cTn id="71" dur="500"/>
                                        <p:tgtEl>
                                          <p:spTgt spid="10">
                                            <p:txEl>
                                              <p:pRg st="0" end="0"/>
                                            </p:txEl>
                                          </p:spTgt>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0">
                                            <p:txEl>
                                              <p:pRg st="1" end="1"/>
                                            </p:txEl>
                                          </p:spTgt>
                                        </p:tgtEl>
                                        <p:attrNameLst>
                                          <p:attrName>style.visibility</p:attrName>
                                        </p:attrNameLst>
                                      </p:cBhvr>
                                      <p:to>
                                        <p:strVal val="visible"/>
                                      </p:to>
                                    </p:set>
                                    <p:animEffect transition="in" filter="wipe(left)">
                                      <p:cBhvr>
                                        <p:cTn id="74" dur="500"/>
                                        <p:tgtEl>
                                          <p:spTgt spid="10">
                                            <p:txEl>
                                              <p:pRg st="1" end="1"/>
                                            </p:tx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
                                            <p:txEl>
                                              <p:pRg st="2" end="2"/>
                                            </p:txEl>
                                          </p:spTgt>
                                        </p:tgtEl>
                                        <p:attrNameLst>
                                          <p:attrName>style.visibility</p:attrName>
                                        </p:attrNameLst>
                                      </p:cBhvr>
                                      <p:to>
                                        <p:strVal val="visible"/>
                                      </p:to>
                                    </p:set>
                                    <p:animEffect transition="in" filter="wipe(left)">
                                      <p:cBhvr>
                                        <p:cTn id="77" dur="500"/>
                                        <p:tgtEl>
                                          <p:spTgt spid="10">
                                            <p:txEl>
                                              <p:pRg st="2" end="2"/>
                                            </p:txEl>
                                          </p:spTgt>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10">
                                            <p:txEl>
                                              <p:pRg st="3" end="3"/>
                                            </p:txEl>
                                          </p:spTgt>
                                        </p:tgtEl>
                                        <p:attrNameLst>
                                          <p:attrName>style.visibility</p:attrName>
                                        </p:attrNameLst>
                                      </p:cBhvr>
                                      <p:to>
                                        <p:strVal val="visible"/>
                                      </p:to>
                                    </p:set>
                                    <p:animEffect transition="in" filter="wipe(left)">
                                      <p:cBhvr>
                                        <p:cTn id="81" dur="500"/>
                                        <p:tgtEl>
                                          <p:spTgt spid="10">
                                            <p:txEl>
                                              <p:pRg st="3" end="3"/>
                                            </p:txEl>
                                          </p:spTgt>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10">
                                            <p:txEl>
                                              <p:pRg st="4" end="4"/>
                                            </p:txEl>
                                          </p:spTgt>
                                        </p:tgtEl>
                                        <p:attrNameLst>
                                          <p:attrName>style.visibility</p:attrName>
                                        </p:attrNameLst>
                                      </p:cBhvr>
                                      <p:to>
                                        <p:strVal val="visible"/>
                                      </p:to>
                                    </p:set>
                                    <p:animEffect transition="in" filter="wipe(left)">
                                      <p:cBhvr>
                                        <p:cTn id="85" dur="500"/>
                                        <p:tgtEl>
                                          <p:spTgt spid="10">
                                            <p:txEl>
                                              <p:pRg st="4" end="4"/>
                                            </p:txEl>
                                          </p:spTgt>
                                        </p:tgtEl>
                                      </p:cBhvr>
                                    </p:animEffect>
                                  </p:childTnLst>
                                </p:cTn>
                              </p:par>
                            </p:childTnLst>
                          </p:cTn>
                        </p:par>
                        <p:par>
                          <p:cTn id="86" fill="hold">
                            <p:stCondLst>
                              <p:cond delay="2000"/>
                            </p:stCondLst>
                            <p:childTnLst>
                              <p:par>
                                <p:cTn id="87" presetID="22" presetClass="entr" presetSubtype="8" fill="hold" grpId="0" nodeType="afterEffect">
                                  <p:stCondLst>
                                    <p:cond delay="0"/>
                                  </p:stCondLst>
                                  <p:childTnLst>
                                    <p:set>
                                      <p:cBhvr>
                                        <p:cTn id="88" dur="1" fill="hold">
                                          <p:stCondLst>
                                            <p:cond delay="0"/>
                                          </p:stCondLst>
                                        </p:cTn>
                                        <p:tgtEl>
                                          <p:spTgt spid="10">
                                            <p:txEl>
                                              <p:pRg st="5" end="5"/>
                                            </p:txEl>
                                          </p:spTgt>
                                        </p:tgtEl>
                                        <p:attrNameLst>
                                          <p:attrName>style.visibility</p:attrName>
                                        </p:attrNameLst>
                                      </p:cBhvr>
                                      <p:to>
                                        <p:strVal val="visible"/>
                                      </p:to>
                                    </p:set>
                                    <p:animEffect transition="in" filter="wipe(left)">
                                      <p:cBhvr>
                                        <p:cTn id="89"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1" grpId="0"/>
      <p:bldP spid="22" grpId="0"/>
      <p:bldP spid="23" grpId="0"/>
      <p:bldP spid="24" grpId="0" uiExpand="1" build="p"/>
      <p:bldP spid="9"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Using your financials</a:t>
            </a:r>
          </a:p>
        </p:txBody>
      </p:sp>
      <p:sp>
        <p:nvSpPr>
          <p:cNvPr id="5" name="Subtitle 4"/>
          <p:cNvSpPr>
            <a:spLocks noGrp="1"/>
          </p:cNvSpPr>
          <p:nvPr>
            <p:ph type="subTitle" idx="1"/>
          </p:nvPr>
        </p:nvSpPr>
        <p:spPr/>
        <p:txBody>
          <a:bodyPr/>
          <a:lstStyle/>
          <a:p>
            <a:r>
              <a:rPr lang="en-US" dirty="0"/>
              <a:t>To Make Decisions, Catch Mistakes and Prevent Fraud</a:t>
            </a:r>
          </a:p>
        </p:txBody>
      </p:sp>
    </p:spTree>
    <p:extLst>
      <p:ext uri="{BB962C8B-B14F-4D97-AF65-F5344CB8AC3E}">
        <p14:creationId xmlns:p14="http://schemas.microsoft.com/office/powerpoint/2010/main" val="89591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normAutofit fontScale="92500" lnSpcReduction="20000"/>
          </a:bodyPr>
          <a:lstStyle/>
          <a:p>
            <a:r>
              <a:rPr lang="en-US" dirty="0"/>
              <a:t>Understanding Your Financials</a:t>
            </a:r>
          </a:p>
          <a:p>
            <a:pPr lvl="1"/>
            <a:r>
              <a:rPr lang="en-US" dirty="0"/>
              <a:t>What is Accounting</a:t>
            </a:r>
          </a:p>
          <a:p>
            <a:pPr lvl="1"/>
            <a:r>
              <a:rPr lang="en-US" dirty="0"/>
              <a:t>What are Funds vs Accounts</a:t>
            </a:r>
          </a:p>
          <a:p>
            <a:pPr lvl="1"/>
            <a:r>
              <a:rPr lang="en-US" dirty="0"/>
              <a:t>Basic Funds and Basic Accounts</a:t>
            </a:r>
          </a:p>
          <a:p>
            <a:pPr lvl="1"/>
            <a:r>
              <a:rPr lang="en-US" dirty="0"/>
              <a:t>Foundational Financial Reports</a:t>
            </a:r>
          </a:p>
          <a:p>
            <a:pPr lvl="2"/>
            <a:r>
              <a:rPr lang="en-US" dirty="0"/>
              <a:t>Profit &amp; Loss by Fund</a:t>
            </a:r>
          </a:p>
          <a:p>
            <a:pPr lvl="2"/>
            <a:r>
              <a:rPr lang="en-US" dirty="0"/>
              <a:t>Balance Sheet by Fund</a:t>
            </a:r>
          </a:p>
          <a:p>
            <a:r>
              <a:rPr lang="en-US" dirty="0"/>
              <a:t>What is Fraud</a:t>
            </a:r>
          </a:p>
          <a:p>
            <a:r>
              <a:rPr lang="en-US" dirty="0"/>
              <a:t>Using Your Financials To Make Decisions, Catch Mistakes and Prevent Fraud</a:t>
            </a:r>
          </a:p>
          <a:p>
            <a:pPr lvl="1"/>
            <a:r>
              <a:rPr lang="en-US" dirty="0"/>
              <a:t>Bare Minimum Monthly Reports</a:t>
            </a:r>
          </a:p>
          <a:p>
            <a:pPr lvl="2"/>
            <a:r>
              <a:rPr lang="en-US" dirty="0"/>
              <a:t>How to Spot the Bottom Line</a:t>
            </a:r>
          </a:p>
          <a:p>
            <a:pPr lvl="2"/>
            <a:r>
              <a:rPr lang="en-US" dirty="0"/>
              <a:t>How to Use Your Financials to Make Decisions</a:t>
            </a:r>
          </a:p>
          <a:p>
            <a:pPr lvl="2"/>
            <a:r>
              <a:rPr lang="en-US" dirty="0"/>
              <a:t>How to Use Your Financials to Catch Mistakes and Prevent Fraud</a:t>
            </a:r>
          </a:p>
          <a:p>
            <a:pPr lvl="1">
              <a:buClr>
                <a:srgbClr val="C00000"/>
              </a:buClr>
            </a:pPr>
            <a:r>
              <a:rPr lang="en-US" dirty="0"/>
              <a:t>Additional Quarterly or Annual Reports</a:t>
            </a:r>
          </a:p>
          <a:p>
            <a:pPr lvl="1"/>
            <a:endParaRPr lang="en-US" dirty="0"/>
          </a:p>
          <a:p>
            <a:endParaRPr lang="en-US"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000"/>
                                        <p:tgtEl>
                                          <p:spTgt spid="3">
                                            <p:txEl>
                                              <p:pRg st="8" end="8"/>
                                            </p:txEl>
                                          </p:spTgt>
                                        </p:tgtEl>
                                      </p:cBhvr>
                                    </p:animEffect>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1000"/>
                                        <p:tgtEl>
                                          <p:spTgt spid="3">
                                            <p:txEl>
                                              <p:pRg st="9" end="9"/>
                                            </p:txEl>
                                          </p:spTgt>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left)">
                                      <p:cBhvr>
                                        <p:cTn id="47" dur="1000"/>
                                        <p:tgtEl>
                                          <p:spTgt spid="3">
                                            <p:txEl>
                                              <p:pRg st="10" end="10"/>
                                            </p:txEl>
                                          </p:spTgt>
                                        </p:tgtEl>
                                      </p:cBhvr>
                                    </p:animEffect>
                                  </p:childTnLst>
                                </p:cTn>
                              </p:par>
                            </p:childTnLst>
                          </p:cTn>
                        </p:par>
                        <p:par>
                          <p:cTn id="48" fill="hold">
                            <p:stCondLst>
                              <p:cond delay="11000"/>
                            </p:stCondLst>
                            <p:childTnLst>
                              <p:par>
                                <p:cTn id="49" presetID="22" presetClass="entr" presetSubtype="8"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left)">
                                      <p:cBhvr>
                                        <p:cTn id="51" dur="1000"/>
                                        <p:tgtEl>
                                          <p:spTgt spid="3">
                                            <p:txEl>
                                              <p:pRg st="11" end="11"/>
                                            </p:txEl>
                                          </p:spTgt>
                                        </p:tgtEl>
                                      </p:cBhvr>
                                    </p:animEffect>
                                  </p:childTnLst>
                                </p:cTn>
                              </p:par>
                            </p:childTnLst>
                          </p:cTn>
                        </p:par>
                        <p:par>
                          <p:cTn id="52" fill="hold">
                            <p:stCondLst>
                              <p:cond delay="12000"/>
                            </p:stCondLst>
                            <p:childTnLst>
                              <p:par>
                                <p:cTn id="53" presetID="22" presetClass="entr" presetSubtype="8"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left)">
                                      <p:cBhvr>
                                        <p:cTn id="55" dur="1000"/>
                                        <p:tgtEl>
                                          <p:spTgt spid="3">
                                            <p:txEl>
                                              <p:pRg st="12" end="12"/>
                                            </p:txEl>
                                          </p:spTgt>
                                        </p:tgtEl>
                                      </p:cBhvr>
                                    </p:animEffect>
                                  </p:childTnLst>
                                </p:cTn>
                              </p:par>
                            </p:childTnLst>
                          </p:cTn>
                        </p:par>
                        <p:par>
                          <p:cTn id="56" fill="hold">
                            <p:stCondLst>
                              <p:cond delay="13000"/>
                            </p:stCondLst>
                            <p:childTnLst>
                              <p:par>
                                <p:cTn id="57" presetID="22" presetClass="entr" presetSubtype="8"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left)">
                                      <p:cBhvr>
                                        <p:cTn id="59"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BF24-952B-4CB9-AE9D-CBC3878DF300}"/>
              </a:ext>
            </a:extLst>
          </p:cNvPr>
          <p:cNvSpPr>
            <a:spLocks noGrp="1"/>
          </p:cNvSpPr>
          <p:nvPr>
            <p:ph type="title"/>
          </p:nvPr>
        </p:nvSpPr>
        <p:spPr>
          <a:xfrm>
            <a:off x="8151812" y="380465"/>
            <a:ext cx="3506788" cy="1105436"/>
          </a:xfrm>
        </p:spPr>
        <p:txBody>
          <a:bodyPr>
            <a:normAutofit/>
          </a:bodyPr>
          <a:lstStyle/>
          <a:p>
            <a:r>
              <a:rPr lang="en-US" dirty="0"/>
              <a:t>Bare Minimum Reports</a:t>
            </a:r>
          </a:p>
        </p:txBody>
      </p:sp>
      <p:sp>
        <p:nvSpPr>
          <p:cNvPr id="3" name="Content Placeholder 2">
            <a:extLst>
              <a:ext uri="{FF2B5EF4-FFF2-40B4-BE49-F238E27FC236}">
                <a16:creationId xmlns:a16="http://schemas.microsoft.com/office/drawing/2014/main" id="{4A3CAAA8-C8A5-4456-95B8-3C3039382677}"/>
              </a:ext>
            </a:extLst>
          </p:cNvPr>
          <p:cNvSpPr>
            <a:spLocks noGrp="1"/>
          </p:cNvSpPr>
          <p:nvPr>
            <p:ph idx="1"/>
          </p:nvPr>
        </p:nvSpPr>
        <p:spPr/>
        <p:txBody>
          <a:bodyPr/>
          <a:lstStyle/>
          <a:p>
            <a:r>
              <a:rPr lang="en-US" b="1" dirty="0"/>
              <a:t>Profit and Loss by Fund (Last Month)</a:t>
            </a:r>
          </a:p>
          <a:p>
            <a:pPr lvl="1"/>
            <a:r>
              <a:rPr lang="en-US" dirty="0"/>
              <a:t>Detailed activity for previous month for each fund</a:t>
            </a:r>
          </a:p>
          <a:p>
            <a:r>
              <a:rPr lang="en-US" b="1" dirty="0"/>
              <a:t>Profit &amp; Loss vs Budget (Fiscal Year-to-Date)</a:t>
            </a:r>
            <a:endParaRPr lang="en-US" dirty="0"/>
          </a:p>
          <a:p>
            <a:pPr lvl="1"/>
            <a:r>
              <a:rPr lang="en-US" dirty="0"/>
              <a:t>Overall activity vs what your target for the year is</a:t>
            </a:r>
          </a:p>
          <a:p>
            <a:r>
              <a:rPr lang="en-US" b="1" dirty="0"/>
              <a:t>Balance Sheet by Month (Fiscal Year-to-Date)</a:t>
            </a:r>
          </a:p>
          <a:p>
            <a:pPr lvl="1"/>
            <a:r>
              <a:rPr lang="en-US" dirty="0"/>
              <a:t>Bank Accounts, Accounts Receivable, Payroll &amp; Sales Tax Liabilities, Fund Balances</a:t>
            </a:r>
          </a:p>
          <a:p>
            <a:r>
              <a:rPr lang="en-US" b="1" dirty="0"/>
              <a:t>Claims for Approval / Claims Paid and Summary of Receipts</a:t>
            </a:r>
            <a:endParaRPr lang="en-US" dirty="0"/>
          </a:p>
          <a:p>
            <a:pPr lvl="1"/>
            <a:r>
              <a:rPr lang="en-US" dirty="0"/>
              <a:t>Legally required to approve bills</a:t>
            </a:r>
          </a:p>
          <a:p>
            <a:r>
              <a:rPr lang="en-US" b="1" dirty="0"/>
              <a:t>Bank Reconciliations</a:t>
            </a:r>
          </a:p>
          <a:p>
            <a:pPr lvl="1"/>
            <a:r>
              <a:rPr lang="en-US" dirty="0"/>
              <a:t>Primary accounts</a:t>
            </a:r>
          </a:p>
        </p:txBody>
      </p:sp>
      <p:sp>
        <p:nvSpPr>
          <p:cNvPr id="4" name="Text Placeholder 3">
            <a:extLst>
              <a:ext uri="{FF2B5EF4-FFF2-40B4-BE49-F238E27FC236}">
                <a16:creationId xmlns:a16="http://schemas.microsoft.com/office/drawing/2014/main" id="{83D50EFA-0C47-4606-8052-0256A4855CDB}"/>
              </a:ext>
            </a:extLst>
          </p:cNvPr>
          <p:cNvSpPr>
            <a:spLocks noGrp="1"/>
          </p:cNvSpPr>
          <p:nvPr>
            <p:ph type="body" sz="half" idx="2"/>
          </p:nvPr>
        </p:nvSpPr>
        <p:spPr>
          <a:xfrm>
            <a:off x="8151812" y="1485901"/>
            <a:ext cx="3514564" cy="4686299"/>
          </a:xfrm>
        </p:spPr>
        <p:txBody>
          <a:bodyPr>
            <a:normAutofit/>
          </a:bodyPr>
          <a:lstStyle/>
          <a:p>
            <a:pPr marL="285750" indent="-285750">
              <a:buFont typeface="Wingdings" panose="05000000000000000000" pitchFamily="2" charset="2"/>
              <a:buChar char="§"/>
            </a:pPr>
            <a:r>
              <a:rPr lang="en-US" dirty="0"/>
              <a:t>You should get these reports every month</a:t>
            </a:r>
          </a:p>
          <a:p>
            <a:pPr marL="742950" lvl="1" indent="-285750">
              <a:buFont typeface="Wingdings" panose="05000000000000000000" pitchFamily="2" charset="2"/>
              <a:buChar char="§"/>
            </a:pPr>
            <a:r>
              <a:rPr lang="en-US" dirty="0"/>
              <a:t>Some are for fraud prevention, others are for decision making</a:t>
            </a:r>
          </a:p>
          <a:p>
            <a:pPr marL="742950" lvl="1" indent="-285750">
              <a:buFont typeface="Wingdings" panose="05000000000000000000" pitchFamily="2" charset="2"/>
              <a:buChar char="§"/>
            </a:pPr>
            <a:r>
              <a:rPr lang="en-US" dirty="0"/>
              <a:t>Only 1 needs to be discussed</a:t>
            </a:r>
          </a:p>
          <a:p>
            <a:pPr marL="285750" indent="-285750">
              <a:buFont typeface="Wingdings" panose="05000000000000000000" pitchFamily="2" charset="2"/>
              <a:buChar char="§"/>
            </a:pPr>
            <a:r>
              <a:rPr lang="en-US" dirty="0"/>
              <a:t>You want the reports to come directly out of the accounting software</a:t>
            </a:r>
          </a:p>
          <a:p>
            <a:pPr marL="742950" lvl="1" indent="-285750">
              <a:buFont typeface="Wingdings" panose="05000000000000000000" pitchFamily="2" charset="2"/>
              <a:buChar char="§"/>
            </a:pPr>
            <a:r>
              <a:rPr lang="en-US" dirty="0"/>
              <a:t>Creating custom reports in Excel causes errors and allows for fraud to be covered up</a:t>
            </a:r>
          </a:p>
          <a:p>
            <a:pPr marL="742950" lvl="1" indent="-285750">
              <a:buFont typeface="Wingdings" panose="05000000000000000000" pitchFamily="2" charset="2"/>
              <a:buChar char="§"/>
            </a:pPr>
            <a:r>
              <a:rPr lang="en-US" dirty="0"/>
              <a:t>If created out of the software, you can ask for the same report to be re-printed at any time and it should always be exactly the same</a:t>
            </a:r>
          </a:p>
          <a:p>
            <a:pPr marL="285750" indent="-285750">
              <a:buFont typeface="Wingdings" panose="05000000000000000000" pitchFamily="2" charset="2"/>
              <a:buChar char="§"/>
            </a:pPr>
            <a:r>
              <a:rPr lang="en-US" dirty="0"/>
              <a:t>You want detailed reports – even if you only care about the bottom line</a:t>
            </a:r>
          </a:p>
          <a:p>
            <a:pPr marL="742950" lvl="1" indent="-285750">
              <a:buClr>
                <a:srgbClr val="C00000"/>
              </a:buClr>
              <a:buFont typeface="Wingdings" panose="05000000000000000000" pitchFamily="2" charset="2"/>
              <a:buChar char="§"/>
            </a:pPr>
            <a:r>
              <a:rPr lang="en-US" dirty="0"/>
              <a:t>Fraud is easily covered up in summary reports</a:t>
            </a:r>
          </a:p>
        </p:txBody>
      </p:sp>
    </p:spTree>
    <p:extLst>
      <p:ext uri="{BB962C8B-B14F-4D97-AF65-F5344CB8AC3E}">
        <p14:creationId xmlns:p14="http://schemas.microsoft.com/office/powerpoint/2010/main" val="46874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wipe(left)">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left)">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wipe(left)">
                                      <p:cBhvr>
                                        <p:cTn id="67" dur="500"/>
                                        <p:tgtEl>
                                          <p:spTgt spid="4">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Effect transition="in" filter="wipe(left)">
                                      <p:cBhvr>
                                        <p:cTn id="72" dur="500"/>
                                        <p:tgtEl>
                                          <p:spTgt spid="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
                                            <p:txEl>
                                              <p:pRg st="6" end="6"/>
                                            </p:txEl>
                                          </p:spTgt>
                                        </p:tgtEl>
                                        <p:attrNameLst>
                                          <p:attrName>style.visibility</p:attrName>
                                        </p:attrNameLst>
                                      </p:cBhvr>
                                      <p:to>
                                        <p:strVal val="visible"/>
                                      </p:to>
                                    </p:set>
                                    <p:animEffect transition="in" filter="wipe(left)">
                                      <p:cBhvr>
                                        <p:cTn id="77" dur="500"/>
                                        <p:tgtEl>
                                          <p:spTgt spid="4">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wipe(left)">
                                      <p:cBhvr>
                                        <p:cTn id="8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224284665"/>
              </p:ext>
            </p:extLst>
          </p:nvPr>
        </p:nvGraphicFramePr>
        <p:xfrm>
          <a:off x="102576" y="88379"/>
          <a:ext cx="11801477" cy="5720825"/>
        </p:xfrm>
        <a:graphic>
          <a:graphicData uri="http://schemas.openxmlformats.org/drawingml/2006/table">
            <a:tbl>
              <a:tblPr firstRow="1" bandRow="1">
                <a:tableStyleId>{5C22544A-7EE6-4342-B048-85BDC9FD1C3A}</a:tableStyleId>
              </a:tblPr>
              <a:tblGrid>
                <a:gridCol w="2068994">
                  <a:extLst>
                    <a:ext uri="{9D8B030D-6E8A-4147-A177-3AD203B41FA5}">
                      <a16:colId xmlns:a16="http://schemas.microsoft.com/office/drawing/2014/main" val="20000"/>
                    </a:ext>
                  </a:extLst>
                </a:gridCol>
                <a:gridCol w="923322">
                  <a:extLst>
                    <a:ext uri="{9D8B030D-6E8A-4147-A177-3AD203B41FA5}">
                      <a16:colId xmlns:a16="http://schemas.microsoft.com/office/drawing/2014/main" val="20001"/>
                    </a:ext>
                  </a:extLst>
                </a:gridCol>
                <a:gridCol w="1648558">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gridCol w="1457325">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1321778">
                  <a:extLst>
                    <a:ext uri="{9D8B030D-6E8A-4147-A177-3AD203B41FA5}">
                      <a16:colId xmlns:a16="http://schemas.microsoft.com/office/drawing/2014/main" val="4056409741"/>
                    </a:ext>
                  </a:extLst>
                </a:gridCol>
              </a:tblGrid>
              <a:tr h="349698">
                <a:tc gridSpan="8">
                  <a:txBody>
                    <a:bodyPr/>
                    <a:lstStyle/>
                    <a:p>
                      <a:pPr algn="ctr"/>
                      <a:r>
                        <a:rPr lang="en-US" sz="1600" dirty="0"/>
                        <a:t>Profit &amp; Loss by Fund (Last Month)</a:t>
                      </a:r>
                    </a:p>
                  </a:txBody>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extLst>
                  <a:ext uri="{0D108BD9-81ED-4DB2-BD59-A6C34878D82A}">
                    <a16:rowId xmlns:a16="http://schemas.microsoft.com/office/drawing/2014/main" val="2673160267"/>
                  </a:ext>
                </a:extLst>
              </a:tr>
              <a:tr h="355772">
                <a:tc>
                  <a:txBody>
                    <a:bodyPr/>
                    <a:lstStyle/>
                    <a:p>
                      <a:endParaRPr lang="en-US" sz="1800" dirty="0"/>
                    </a:p>
                  </a:txBody>
                  <a:tcPr/>
                </a:tc>
                <a:tc gridSpan="5">
                  <a:txBody>
                    <a:bodyPr/>
                    <a:lstStyle/>
                    <a:p>
                      <a:pPr algn="ctr"/>
                      <a:r>
                        <a:rPr lang="en-US" sz="1400" dirty="0"/>
                        <a:t>Governmental</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400" dirty="0"/>
                        <a:t>Enterprise / Proprietary</a:t>
                      </a:r>
                    </a:p>
                  </a:txBody>
                  <a:tcPr/>
                </a:tc>
                <a:tc hMerge="1">
                  <a:txBody>
                    <a:bodyPr/>
                    <a:lstStyle/>
                    <a:p>
                      <a:pPr algn="ctr"/>
                      <a:endParaRPr lang="en-US" dirty="0"/>
                    </a:p>
                  </a:txBody>
                  <a:tcPr/>
                </a:tc>
                <a:extLst>
                  <a:ext uri="{0D108BD9-81ED-4DB2-BD59-A6C34878D82A}">
                    <a16:rowId xmlns:a16="http://schemas.microsoft.com/office/drawing/2014/main" val="10000"/>
                  </a:ext>
                </a:extLst>
              </a:tr>
              <a:tr h="296477">
                <a:tc>
                  <a:txBody>
                    <a:bodyPr/>
                    <a:lstStyle/>
                    <a:p>
                      <a:endParaRPr lang="en-US" sz="1400" dirty="0"/>
                    </a:p>
                  </a:txBody>
                  <a:tcPr/>
                </a:tc>
                <a:tc>
                  <a:txBody>
                    <a:bodyPr/>
                    <a:lstStyle/>
                    <a:p>
                      <a:pPr algn="ctr"/>
                      <a:r>
                        <a:rPr lang="en-US" sz="1400" dirty="0"/>
                        <a:t>General</a:t>
                      </a:r>
                    </a:p>
                  </a:txBody>
                  <a:tcPr/>
                </a:tc>
                <a:tc>
                  <a:txBody>
                    <a:bodyPr/>
                    <a:lstStyle/>
                    <a:p>
                      <a:pPr algn="ctr"/>
                      <a:r>
                        <a:rPr lang="en-US" sz="1400" dirty="0"/>
                        <a:t>Special Revenues</a:t>
                      </a:r>
                    </a:p>
                  </a:txBody>
                  <a:tcPr/>
                </a:tc>
                <a:tc>
                  <a:txBody>
                    <a:bodyPr/>
                    <a:lstStyle/>
                    <a:p>
                      <a:pPr algn="ctr"/>
                      <a:r>
                        <a:rPr lang="en-US" sz="1400" dirty="0"/>
                        <a:t>Capital Projects</a:t>
                      </a:r>
                    </a:p>
                  </a:txBody>
                  <a:tcPr/>
                </a:tc>
                <a:tc>
                  <a:txBody>
                    <a:bodyPr/>
                    <a:lstStyle/>
                    <a:p>
                      <a:pPr algn="ctr"/>
                      <a:r>
                        <a:rPr lang="en-US" sz="1400" dirty="0"/>
                        <a:t>Debt</a:t>
                      </a:r>
                      <a:r>
                        <a:rPr lang="en-US" sz="1400" baseline="0" dirty="0"/>
                        <a:t> Service</a:t>
                      </a:r>
                      <a:endParaRPr lang="en-US" sz="1400" dirty="0"/>
                    </a:p>
                  </a:txBody>
                  <a:tcPr/>
                </a:tc>
                <a:tc>
                  <a:txBody>
                    <a:bodyPr/>
                    <a:lstStyle/>
                    <a:p>
                      <a:pPr algn="ctr"/>
                      <a:r>
                        <a:rPr lang="en-US" sz="1400" dirty="0"/>
                        <a:t>Permanent</a:t>
                      </a:r>
                    </a:p>
                  </a:txBody>
                  <a:tcPr/>
                </a:tc>
                <a:tc>
                  <a:txBody>
                    <a:bodyPr/>
                    <a:lstStyle/>
                    <a:p>
                      <a:pPr algn="ctr"/>
                      <a:r>
                        <a:rPr lang="en-US" sz="1400" dirty="0"/>
                        <a:t>Water</a:t>
                      </a:r>
                    </a:p>
                  </a:txBody>
                  <a:tcPr/>
                </a:tc>
                <a:tc>
                  <a:txBody>
                    <a:bodyPr/>
                    <a:lstStyle/>
                    <a:p>
                      <a:pPr algn="ctr"/>
                      <a:r>
                        <a:rPr lang="en-US" sz="1400" dirty="0"/>
                        <a:t>Sewer</a:t>
                      </a:r>
                    </a:p>
                  </a:txBody>
                  <a:tcPr/>
                </a:tc>
                <a:extLst>
                  <a:ext uri="{0D108BD9-81ED-4DB2-BD59-A6C34878D82A}">
                    <a16:rowId xmlns:a16="http://schemas.microsoft.com/office/drawing/2014/main" val="10001"/>
                  </a:ext>
                </a:extLst>
              </a:tr>
              <a:tr h="296477">
                <a:tc>
                  <a:txBody>
                    <a:bodyPr/>
                    <a:lstStyle/>
                    <a:p>
                      <a:r>
                        <a:rPr lang="en-US" sz="1400" dirty="0"/>
                        <a:t>Income</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2"/>
                  </a:ext>
                </a:extLst>
              </a:tr>
              <a:tr h="919078">
                <a:tc>
                  <a:txBody>
                    <a:bodyPr/>
                    <a:lstStyle/>
                    <a:p>
                      <a:r>
                        <a:rPr lang="en-US" sz="1400" dirty="0"/>
                        <a:t>Taxes</a:t>
                      </a:r>
                      <a:endParaRPr lang="en-US" sz="1400" baseline="0" dirty="0"/>
                    </a:p>
                    <a:p>
                      <a:r>
                        <a:rPr lang="en-US" sz="1400" baseline="0" dirty="0"/>
                        <a:t>Intergovernmental Charges for Services</a:t>
                      </a:r>
                    </a:p>
                    <a:p>
                      <a:r>
                        <a:rPr lang="en-US" sz="1400" baseline="0" dirty="0"/>
                        <a:t>Transfers In</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endParaRPr lang="en-US" sz="1400" dirty="0"/>
                    </a:p>
                    <a:p>
                      <a:pPr algn="r"/>
                      <a:endParaRPr lang="en-US" sz="1400" dirty="0"/>
                    </a:p>
                    <a:p>
                      <a:pPr algn="r"/>
                      <a:r>
                        <a:rPr lang="en-US" sz="1400" dirty="0"/>
                        <a:t>0.00</a:t>
                      </a:r>
                    </a:p>
                    <a:p>
                      <a:pPr algn="r"/>
                      <a:r>
                        <a:rPr lang="en-US" sz="1400" dirty="0"/>
                        <a:t>0.00</a:t>
                      </a:r>
                    </a:p>
                  </a:txBody>
                  <a:tcPr/>
                </a:tc>
                <a:tc>
                  <a:txBody>
                    <a:bodyPr/>
                    <a:lstStyle/>
                    <a:p>
                      <a:pPr algn="r"/>
                      <a:endParaRPr lang="en-US" sz="1400" dirty="0"/>
                    </a:p>
                    <a:p>
                      <a:pPr algn="r"/>
                      <a:endParaRPr lang="en-US" sz="1400" dirty="0"/>
                    </a:p>
                    <a:p>
                      <a:pPr algn="r"/>
                      <a:r>
                        <a:rPr lang="en-US" sz="1400" dirty="0"/>
                        <a:t>0.00</a:t>
                      </a:r>
                    </a:p>
                    <a:p>
                      <a:pPr algn="r"/>
                      <a:r>
                        <a:rPr lang="en-US" sz="1400" dirty="0"/>
                        <a:t>0.00</a:t>
                      </a:r>
                    </a:p>
                  </a:txBody>
                  <a:tcPr/>
                </a:tc>
                <a:extLst>
                  <a:ext uri="{0D108BD9-81ED-4DB2-BD59-A6C34878D82A}">
                    <a16:rowId xmlns:a16="http://schemas.microsoft.com/office/drawing/2014/main" val="10003"/>
                  </a:ext>
                </a:extLst>
              </a:tr>
              <a:tr h="296477">
                <a:tc>
                  <a:txBody>
                    <a:bodyPr/>
                    <a:lstStyle/>
                    <a:p>
                      <a:r>
                        <a:rPr lang="en-US" sz="1400" b="1" dirty="0"/>
                        <a:t>Total Income</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487918778"/>
                  </a:ext>
                </a:extLst>
              </a:tr>
              <a:tr h="296477">
                <a:tc>
                  <a:txBody>
                    <a:bodyPr/>
                    <a:lstStyle/>
                    <a:p>
                      <a:r>
                        <a:rPr lang="en-US" sz="1400" dirty="0"/>
                        <a:t>Expense</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extLst>
                  <a:ext uri="{0D108BD9-81ED-4DB2-BD59-A6C34878D82A}">
                    <a16:rowId xmlns:a16="http://schemas.microsoft.com/office/drawing/2014/main" val="10004"/>
                  </a:ext>
                </a:extLst>
              </a:tr>
              <a:tr h="2164280">
                <a:tc>
                  <a:txBody>
                    <a:bodyPr/>
                    <a:lstStyle/>
                    <a:p>
                      <a:r>
                        <a:rPr lang="en-US" sz="1400" dirty="0"/>
                        <a:t>Governmental</a:t>
                      </a:r>
                    </a:p>
                    <a:p>
                      <a:r>
                        <a:rPr lang="en-US" sz="1400" baseline="0" dirty="0"/>
                        <a:t>   Public Safety</a:t>
                      </a:r>
                    </a:p>
                    <a:p>
                      <a:r>
                        <a:rPr lang="en-US" sz="1400" dirty="0"/>
                        <a:t>      Fire Department</a:t>
                      </a:r>
                    </a:p>
                    <a:p>
                      <a:r>
                        <a:rPr lang="en-US" sz="1400" dirty="0"/>
                        <a:t>         Equipment</a:t>
                      </a:r>
                    </a:p>
                    <a:p>
                      <a:r>
                        <a:rPr lang="en-US" sz="1400" dirty="0"/>
                        <a:t>   Public Works</a:t>
                      </a:r>
                    </a:p>
                    <a:p>
                      <a:r>
                        <a:rPr lang="en-US" sz="1400" dirty="0"/>
                        <a:t>      Roads</a:t>
                      </a:r>
                    </a:p>
                    <a:p>
                      <a:r>
                        <a:rPr lang="en-US" sz="1400" dirty="0"/>
                        <a:t>         Equipment</a:t>
                      </a:r>
                    </a:p>
                    <a:p>
                      <a:r>
                        <a:rPr lang="en-US" sz="1400" dirty="0"/>
                        <a:t>Proprietary</a:t>
                      </a:r>
                    </a:p>
                    <a:p>
                      <a:r>
                        <a:rPr lang="en-US" sz="1400" dirty="0"/>
                        <a:t>   Water</a:t>
                      </a:r>
                    </a:p>
                    <a:p>
                      <a:r>
                        <a:rPr lang="en-US" sz="1400" dirty="0"/>
                        <a:t>      Equipment</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endParaRPr lang="en-US" sz="1400" dirty="0"/>
                    </a:p>
                    <a:p>
                      <a:pPr algn="r"/>
                      <a:r>
                        <a:rPr lang="en-US" sz="1400" dirty="0"/>
                        <a:t>0.00</a:t>
                      </a:r>
                    </a:p>
                  </a:txBody>
                  <a:tcPr/>
                </a:tc>
                <a:extLst>
                  <a:ext uri="{0D108BD9-81ED-4DB2-BD59-A6C34878D82A}">
                    <a16:rowId xmlns:a16="http://schemas.microsoft.com/office/drawing/2014/main" val="10005"/>
                  </a:ext>
                </a:extLst>
              </a:tr>
              <a:tr h="296477">
                <a:tc>
                  <a:txBody>
                    <a:bodyPr/>
                    <a:lstStyle/>
                    <a:p>
                      <a:r>
                        <a:rPr lang="en-US" sz="1400" b="1" dirty="0"/>
                        <a:t>Total Expense</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565433254"/>
                  </a:ext>
                </a:extLst>
              </a:tr>
              <a:tr h="311447">
                <a:tc>
                  <a:txBody>
                    <a:bodyPr/>
                    <a:lstStyle/>
                    <a:p>
                      <a:r>
                        <a:rPr lang="en-US" sz="1400" b="1" dirty="0"/>
                        <a:t>Net Income/Loss</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857973295"/>
                  </a:ext>
                </a:extLst>
              </a:tr>
            </a:tbl>
          </a:graphicData>
        </a:graphic>
      </p:graphicFrame>
      <p:sp>
        <p:nvSpPr>
          <p:cNvPr id="6" name="Content Placeholder 1">
            <a:extLst>
              <a:ext uri="{FF2B5EF4-FFF2-40B4-BE49-F238E27FC236}">
                <a16:creationId xmlns:a16="http://schemas.microsoft.com/office/drawing/2014/main" id="{60D201D4-117E-4216-B22B-0673D5796582}"/>
              </a:ext>
            </a:extLst>
          </p:cNvPr>
          <p:cNvSpPr>
            <a:spLocks noGrp="1"/>
          </p:cNvSpPr>
          <p:nvPr>
            <p:ph idx="1"/>
          </p:nvPr>
        </p:nvSpPr>
        <p:spPr>
          <a:xfrm>
            <a:off x="152400" y="5809203"/>
            <a:ext cx="5943600" cy="741065"/>
          </a:xfrm>
        </p:spPr>
        <p:txBody>
          <a:bodyPr>
            <a:normAutofit lnSpcReduction="10000"/>
          </a:bodyPr>
          <a:lstStyle/>
          <a:p>
            <a:pPr>
              <a:spcBef>
                <a:spcPts val="0"/>
              </a:spcBef>
            </a:pPr>
            <a:r>
              <a:rPr lang="en-US" sz="1800" dirty="0"/>
              <a:t>Decision Making</a:t>
            </a:r>
          </a:p>
          <a:p>
            <a:pPr lvl="1">
              <a:spcBef>
                <a:spcPts val="0"/>
              </a:spcBef>
            </a:pPr>
            <a:r>
              <a:rPr lang="en-US" sz="1600" dirty="0"/>
              <a:t>Watch each fund</a:t>
            </a:r>
          </a:p>
          <a:p>
            <a:pPr lvl="2">
              <a:spcBef>
                <a:spcPts val="0"/>
              </a:spcBef>
            </a:pPr>
            <a:r>
              <a:rPr lang="en-US" sz="1400" dirty="0"/>
              <a:t>Make sure each fund has a profit, not just the total</a:t>
            </a:r>
          </a:p>
        </p:txBody>
      </p:sp>
      <p:sp>
        <p:nvSpPr>
          <p:cNvPr id="7" name="Content Placeholder 1">
            <a:extLst>
              <a:ext uri="{FF2B5EF4-FFF2-40B4-BE49-F238E27FC236}">
                <a16:creationId xmlns:a16="http://schemas.microsoft.com/office/drawing/2014/main" id="{38F1CD19-0D76-4C2A-8B8E-991A095D843E}"/>
              </a:ext>
            </a:extLst>
          </p:cNvPr>
          <p:cNvSpPr txBox="1">
            <a:spLocks/>
          </p:cNvSpPr>
          <p:nvPr/>
        </p:nvSpPr>
        <p:spPr>
          <a:xfrm>
            <a:off x="6053139" y="5809202"/>
            <a:ext cx="5900741" cy="741066"/>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a:spcBef>
                <a:spcPts val="0"/>
              </a:spcBef>
            </a:pPr>
            <a:r>
              <a:rPr lang="en-US" sz="1800" dirty="0"/>
              <a:t>Fraud Prevention</a:t>
            </a:r>
          </a:p>
          <a:p>
            <a:pPr lvl="1">
              <a:spcBef>
                <a:spcPts val="0"/>
              </a:spcBef>
              <a:buClr>
                <a:srgbClr val="C00000"/>
              </a:buClr>
            </a:pPr>
            <a:r>
              <a:rPr lang="en-US" sz="1600" dirty="0"/>
              <a:t>Random checks, have them run this report again for a previous month</a:t>
            </a:r>
          </a:p>
        </p:txBody>
      </p:sp>
    </p:spTree>
    <p:extLst>
      <p:ext uri="{BB962C8B-B14F-4D97-AF65-F5344CB8AC3E}">
        <p14:creationId xmlns:p14="http://schemas.microsoft.com/office/powerpoint/2010/main" val="38176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3450453327"/>
              </p:ext>
            </p:extLst>
          </p:nvPr>
        </p:nvGraphicFramePr>
        <p:xfrm>
          <a:off x="102577" y="88379"/>
          <a:ext cx="5726724" cy="6400547"/>
        </p:xfrm>
        <a:graphic>
          <a:graphicData uri="http://schemas.openxmlformats.org/drawingml/2006/table">
            <a:tbl>
              <a:tblPr firstRow="1" bandRow="1">
                <a:tableStyleId>{5C22544A-7EE6-4342-B048-85BDC9FD1C3A}</a:tableStyleId>
              </a:tblPr>
              <a:tblGrid>
                <a:gridCol w="1641086">
                  <a:extLst>
                    <a:ext uri="{9D8B030D-6E8A-4147-A177-3AD203B41FA5}">
                      <a16:colId xmlns:a16="http://schemas.microsoft.com/office/drawing/2014/main" val="20000"/>
                    </a:ext>
                  </a:extLst>
                </a:gridCol>
                <a:gridCol w="779729">
                  <a:extLst>
                    <a:ext uri="{9D8B030D-6E8A-4147-A177-3AD203B41FA5}">
                      <a16:colId xmlns:a16="http://schemas.microsoft.com/office/drawing/2014/main" val="20001"/>
                    </a:ext>
                  </a:extLst>
                </a:gridCol>
                <a:gridCol w="879231">
                  <a:extLst>
                    <a:ext uri="{9D8B030D-6E8A-4147-A177-3AD203B41FA5}">
                      <a16:colId xmlns:a16="http://schemas.microsoft.com/office/drawing/2014/main" val="20002"/>
                    </a:ext>
                  </a:extLst>
                </a:gridCol>
                <a:gridCol w="1160585">
                  <a:extLst>
                    <a:ext uri="{9D8B030D-6E8A-4147-A177-3AD203B41FA5}">
                      <a16:colId xmlns:a16="http://schemas.microsoft.com/office/drawing/2014/main" val="20003"/>
                    </a:ext>
                  </a:extLst>
                </a:gridCol>
                <a:gridCol w="1266093">
                  <a:extLst>
                    <a:ext uri="{9D8B030D-6E8A-4147-A177-3AD203B41FA5}">
                      <a16:colId xmlns:a16="http://schemas.microsoft.com/office/drawing/2014/main" val="20005"/>
                    </a:ext>
                  </a:extLst>
                </a:gridCol>
              </a:tblGrid>
              <a:tr h="394991">
                <a:tc gridSpan="5">
                  <a:txBody>
                    <a:bodyPr/>
                    <a:lstStyle/>
                    <a:p>
                      <a:pPr algn="ctr"/>
                      <a:r>
                        <a:rPr lang="en-US" sz="1600" dirty="0"/>
                        <a:t>Profit &amp; Loss  Budget vs Actual (Fiscal Year-to-Date)</a:t>
                      </a:r>
                    </a:p>
                  </a:txBody>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3160267"/>
                  </a:ext>
                </a:extLst>
              </a:tr>
              <a:tr h="344278">
                <a:tc>
                  <a:txBody>
                    <a:bodyPr/>
                    <a:lstStyle/>
                    <a:p>
                      <a:endParaRPr lang="en-US" sz="1400" dirty="0"/>
                    </a:p>
                  </a:txBody>
                  <a:tcPr/>
                </a:tc>
                <a:tc>
                  <a:txBody>
                    <a:bodyPr/>
                    <a:lstStyle/>
                    <a:p>
                      <a:pPr algn="ctr"/>
                      <a:r>
                        <a:rPr lang="en-US" sz="1400" b="1" dirty="0"/>
                        <a:t>Actual</a:t>
                      </a:r>
                    </a:p>
                  </a:txBody>
                  <a:tcPr/>
                </a:tc>
                <a:tc>
                  <a:txBody>
                    <a:bodyPr/>
                    <a:lstStyle/>
                    <a:p>
                      <a:pPr algn="ctr"/>
                      <a:r>
                        <a:rPr lang="en-US" sz="1400" b="1" dirty="0"/>
                        <a:t>Budget</a:t>
                      </a:r>
                    </a:p>
                  </a:txBody>
                  <a:tcPr/>
                </a:tc>
                <a:tc>
                  <a:txBody>
                    <a:bodyPr/>
                    <a:lstStyle/>
                    <a:p>
                      <a:pPr algn="ctr"/>
                      <a:r>
                        <a:rPr lang="en-US" sz="1400" b="1" dirty="0"/>
                        <a:t>$ Difference</a:t>
                      </a:r>
                    </a:p>
                  </a:txBody>
                  <a:tcPr/>
                </a:tc>
                <a:tc>
                  <a:txBody>
                    <a:bodyPr/>
                    <a:lstStyle/>
                    <a:p>
                      <a:pPr algn="ctr"/>
                      <a:r>
                        <a:rPr lang="en-US" sz="1400" b="1" dirty="0"/>
                        <a:t>% Difference</a:t>
                      </a:r>
                    </a:p>
                  </a:txBody>
                  <a:tcPr/>
                </a:tc>
                <a:extLst>
                  <a:ext uri="{0D108BD9-81ED-4DB2-BD59-A6C34878D82A}">
                    <a16:rowId xmlns:a16="http://schemas.microsoft.com/office/drawing/2014/main" val="10001"/>
                  </a:ext>
                </a:extLst>
              </a:tr>
              <a:tr h="344278">
                <a:tc>
                  <a:txBody>
                    <a:bodyPr/>
                    <a:lstStyle/>
                    <a:p>
                      <a:r>
                        <a:rPr lang="en-US" sz="1400" dirty="0"/>
                        <a:t>Income</a:t>
                      </a:r>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2"/>
                  </a:ext>
                </a:extLst>
              </a:tr>
              <a:tr h="1067261">
                <a:tc>
                  <a:txBody>
                    <a:bodyPr/>
                    <a:lstStyle/>
                    <a:p>
                      <a:r>
                        <a:rPr lang="en-US" sz="1400" dirty="0"/>
                        <a:t>Taxes</a:t>
                      </a:r>
                      <a:endParaRPr lang="en-US" sz="1400" baseline="0" dirty="0"/>
                    </a:p>
                    <a:p>
                      <a:r>
                        <a:rPr lang="en-US" sz="1400" baseline="0" dirty="0"/>
                        <a:t>Intergovernmental Charges for Services</a:t>
                      </a:r>
                    </a:p>
                    <a:p>
                      <a:r>
                        <a:rPr lang="en-US" sz="1400" baseline="0" dirty="0"/>
                        <a:t>Transfers In</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tc>
                  <a:txBody>
                    <a:bodyPr/>
                    <a:lstStyle/>
                    <a:p>
                      <a:pPr algn="r"/>
                      <a:r>
                        <a:rPr lang="en-US" sz="1400" dirty="0"/>
                        <a:t>0.00</a:t>
                      </a:r>
                    </a:p>
                    <a:p>
                      <a:pPr algn="r"/>
                      <a:r>
                        <a:rPr lang="en-US" sz="1400" dirty="0"/>
                        <a:t>0.00</a:t>
                      </a:r>
                    </a:p>
                    <a:p>
                      <a:pPr algn="r"/>
                      <a:r>
                        <a:rPr lang="en-US" sz="1400" dirty="0"/>
                        <a:t>0.00</a:t>
                      </a:r>
                    </a:p>
                    <a:p>
                      <a:pPr algn="r"/>
                      <a:r>
                        <a:rPr lang="en-US" sz="1400" dirty="0"/>
                        <a:t>0.00</a:t>
                      </a:r>
                    </a:p>
                  </a:txBody>
                  <a:tcPr/>
                </a:tc>
                <a:extLst>
                  <a:ext uri="{0D108BD9-81ED-4DB2-BD59-A6C34878D82A}">
                    <a16:rowId xmlns:a16="http://schemas.microsoft.com/office/drawing/2014/main" val="10003"/>
                  </a:ext>
                </a:extLst>
              </a:tr>
              <a:tr h="344278">
                <a:tc>
                  <a:txBody>
                    <a:bodyPr/>
                    <a:lstStyle/>
                    <a:p>
                      <a:r>
                        <a:rPr lang="en-US" sz="1400" b="1" dirty="0"/>
                        <a:t>Total Income</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487918778"/>
                  </a:ext>
                </a:extLst>
              </a:tr>
              <a:tr h="344278">
                <a:tc>
                  <a:txBody>
                    <a:bodyPr/>
                    <a:lstStyle/>
                    <a:p>
                      <a:r>
                        <a:rPr lang="en-US" sz="1400" dirty="0"/>
                        <a:t>Expense</a:t>
                      </a:r>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tc>
                  <a:txBody>
                    <a:bodyPr/>
                    <a:lstStyle/>
                    <a:p>
                      <a:pPr algn="r"/>
                      <a:endParaRPr lang="en-US" sz="1400" dirty="0"/>
                    </a:p>
                  </a:txBody>
                  <a:tcPr/>
                </a:tc>
                <a:extLst>
                  <a:ext uri="{0D108BD9-81ED-4DB2-BD59-A6C34878D82A}">
                    <a16:rowId xmlns:a16="http://schemas.microsoft.com/office/drawing/2014/main" val="10004"/>
                  </a:ext>
                </a:extLst>
              </a:tr>
              <a:tr h="2513227">
                <a:tc>
                  <a:txBody>
                    <a:bodyPr/>
                    <a:lstStyle/>
                    <a:p>
                      <a:r>
                        <a:rPr lang="en-US" sz="1400" dirty="0"/>
                        <a:t>Governmental</a:t>
                      </a:r>
                    </a:p>
                    <a:p>
                      <a:r>
                        <a:rPr lang="en-US" sz="1400" baseline="0" dirty="0"/>
                        <a:t>   Public Safety</a:t>
                      </a:r>
                    </a:p>
                    <a:p>
                      <a:r>
                        <a:rPr lang="en-US" sz="1400" dirty="0"/>
                        <a:t>      Fire Department</a:t>
                      </a:r>
                    </a:p>
                    <a:p>
                      <a:r>
                        <a:rPr lang="en-US" sz="1400" dirty="0"/>
                        <a:t>         Equipment</a:t>
                      </a:r>
                    </a:p>
                    <a:p>
                      <a:r>
                        <a:rPr lang="en-US" sz="1400" dirty="0"/>
                        <a:t>   Public Works</a:t>
                      </a:r>
                    </a:p>
                    <a:p>
                      <a:r>
                        <a:rPr lang="en-US" sz="1400" dirty="0"/>
                        <a:t>      Roads</a:t>
                      </a:r>
                    </a:p>
                    <a:p>
                      <a:r>
                        <a:rPr lang="en-US" sz="1400" dirty="0"/>
                        <a:t>         Equipment</a:t>
                      </a:r>
                    </a:p>
                    <a:p>
                      <a:r>
                        <a:rPr lang="en-US" sz="1400" dirty="0"/>
                        <a:t>   General Govt</a:t>
                      </a:r>
                    </a:p>
                    <a:p>
                      <a:r>
                        <a:rPr lang="en-US" sz="1400" dirty="0"/>
                        <a:t>      City Hall</a:t>
                      </a:r>
                    </a:p>
                    <a:p>
                      <a:r>
                        <a:rPr lang="en-US" sz="1400" dirty="0"/>
                        <a:t>         Equipment</a:t>
                      </a:r>
                    </a:p>
                    <a:p>
                      <a:r>
                        <a:rPr lang="en-US" sz="1400" dirty="0"/>
                        <a:t>Proprietary</a:t>
                      </a:r>
                    </a:p>
                    <a:p>
                      <a:r>
                        <a:rPr lang="en-US" sz="1400" dirty="0"/>
                        <a:t>   Water</a:t>
                      </a:r>
                    </a:p>
                    <a:p>
                      <a:r>
                        <a:rPr lang="en-US" sz="1400" dirty="0"/>
                        <a:t>      Equipment</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tc>
                  <a:txBody>
                    <a:bodyPr/>
                    <a:lstStyle/>
                    <a:p>
                      <a:pPr algn="r"/>
                      <a:endParaRPr lang="en-US" sz="1400" dirty="0"/>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p>
                      <a:pPr algn="r"/>
                      <a:endParaRPr lang="en-US" sz="1400" dirty="0"/>
                    </a:p>
                    <a:p>
                      <a:pPr algn="r"/>
                      <a:endParaRPr lang="en-US" sz="1400" dirty="0"/>
                    </a:p>
                    <a:p>
                      <a:pPr algn="r"/>
                      <a:r>
                        <a:rPr lang="en-US" sz="1400" dirty="0"/>
                        <a:t>0.00</a:t>
                      </a:r>
                    </a:p>
                  </a:txBody>
                  <a:tcPr/>
                </a:tc>
                <a:extLst>
                  <a:ext uri="{0D108BD9-81ED-4DB2-BD59-A6C34878D82A}">
                    <a16:rowId xmlns:a16="http://schemas.microsoft.com/office/drawing/2014/main" val="10005"/>
                  </a:ext>
                </a:extLst>
              </a:tr>
              <a:tr h="344278">
                <a:tc>
                  <a:txBody>
                    <a:bodyPr/>
                    <a:lstStyle/>
                    <a:p>
                      <a:r>
                        <a:rPr lang="en-US" sz="1400" b="1" dirty="0"/>
                        <a:t>Total Expense</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565433254"/>
                  </a:ext>
                </a:extLst>
              </a:tr>
              <a:tr h="351785">
                <a:tc>
                  <a:txBody>
                    <a:bodyPr/>
                    <a:lstStyle/>
                    <a:p>
                      <a:r>
                        <a:rPr lang="en-US" sz="1400" b="1" dirty="0"/>
                        <a:t>Net Income/Loss</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857973295"/>
                  </a:ext>
                </a:extLst>
              </a:tr>
            </a:tbl>
          </a:graphicData>
        </a:graphic>
      </p:graphicFrame>
      <p:sp>
        <p:nvSpPr>
          <p:cNvPr id="6" name="Content Placeholder 1">
            <a:extLst>
              <a:ext uri="{FF2B5EF4-FFF2-40B4-BE49-F238E27FC236}">
                <a16:creationId xmlns:a16="http://schemas.microsoft.com/office/drawing/2014/main" id="{60D201D4-117E-4216-B22B-0673D5796582}"/>
              </a:ext>
            </a:extLst>
          </p:cNvPr>
          <p:cNvSpPr>
            <a:spLocks noGrp="1"/>
          </p:cNvSpPr>
          <p:nvPr>
            <p:ph idx="1"/>
          </p:nvPr>
        </p:nvSpPr>
        <p:spPr>
          <a:xfrm>
            <a:off x="6053139" y="88378"/>
            <a:ext cx="5943600" cy="6690491"/>
          </a:xfrm>
        </p:spPr>
        <p:txBody>
          <a:bodyPr>
            <a:normAutofit fontScale="92500" lnSpcReduction="20000"/>
          </a:bodyPr>
          <a:lstStyle/>
          <a:p>
            <a:pPr>
              <a:lnSpc>
                <a:spcPct val="110000"/>
              </a:lnSpc>
              <a:spcBef>
                <a:spcPts val="0"/>
              </a:spcBef>
            </a:pPr>
            <a:r>
              <a:rPr lang="en-US" sz="1800" dirty="0"/>
              <a:t>Most important Decision Making Report!!!</a:t>
            </a:r>
          </a:p>
          <a:p>
            <a:pPr>
              <a:lnSpc>
                <a:spcPct val="110000"/>
              </a:lnSpc>
              <a:spcBef>
                <a:spcPts val="0"/>
              </a:spcBef>
            </a:pPr>
            <a:endParaRPr lang="en-US" sz="900" dirty="0"/>
          </a:p>
          <a:p>
            <a:pPr>
              <a:lnSpc>
                <a:spcPct val="110000"/>
              </a:lnSpc>
              <a:spcBef>
                <a:spcPts val="0"/>
              </a:spcBef>
            </a:pPr>
            <a:r>
              <a:rPr lang="en-US" sz="1800" dirty="0"/>
              <a:t>Pay attention to % Difference</a:t>
            </a:r>
          </a:p>
          <a:p>
            <a:pPr lvl="1">
              <a:lnSpc>
                <a:spcPct val="110000"/>
              </a:lnSpc>
              <a:spcBef>
                <a:spcPts val="0"/>
              </a:spcBef>
            </a:pPr>
            <a:r>
              <a:rPr lang="en-US" sz="1400" dirty="0"/>
              <a:t>If 50% through the year look for:</a:t>
            </a:r>
          </a:p>
          <a:p>
            <a:pPr lvl="2">
              <a:lnSpc>
                <a:spcPct val="110000"/>
              </a:lnSpc>
              <a:spcBef>
                <a:spcPts val="0"/>
              </a:spcBef>
            </a:pPr>
            <a:r>
              <a:rPr lang="en-US" sz="1200" dirty="0"/>
              <a:t>Income accounts below 50%</a:t>
            </a:r>
          </a:p>
          <a:p>
            <a:pPr lvl="2">
              <a:lnSpc>
                <a:spcPct val="110000"/>
              </a:lnSpc>
              <a:spcBef>
                <a:spcPts val="0"/>
              </a:spcBef>
            </a:pPr>
            <a:r>
              <a:rPr lang="en-US" sz="1200" dirty="0"/>
              <a:t>Expense accounts above 50%</a:t>
            </a:r>
          </a:p>
          <a:p>
            <a:pPr>
              <a:lnSpc>
                <a:spcPct val="110000"/>
              </a:lnSpc>
              <a:spcBef>
                <a:spcPts val="0"/>
              </a:spcBef>
            </a:pPr>
            <a:endParaRPr lang="en-US" sz="900" dirty="0"/>
          </a:p>
          <a:p>
            <a:pPr>
              <a:lnSpc>
                <a:spcPct val="110000"/>
              </a:lnSpc>
              <a:spcBef>
                <a:spcPts val="0"/>
              </a:spcBef>
            </a:pPr>
            <a:r>
              <a:rPr lang="en-US" sz="1600" dirty="0"/>
              <a:t>Budgets dictate the most you can spend</a:t>
            </a:r>
          </a:p>
          <a:p>
            <a:pPr lvl="1">
              <a:lnSpc>
                <a:spcPct val="110000"/>
              </a:lnSpc>
              <a:spcBef>
                <a:spcPts val="0"/>
              </a:spcBef>
            </a:pPr>
            <a:r>
              <a:rPr lang="en-US" sz="1400" dirty="0"/>
              <a:t>They are not a guarantee that you can spend it</a:t>
            </a:r>
          </a:p>
          <a:p>
            <a:pPr lvl="1">
              <a:lnSpc>
                <a:spcPct val="110000"/>
              </a:lnSpc>
              <a:spcBef>
                <a:spcPts val="0"/>
              </a:spcBef>
            </a:pPr>
            <a:r>
              <a:rPr lang="en-US" sz="1400" dirty="0"/>
              <a:t>If you do not receive all your income, you cannot spend all your expenses</a:t>
            </a:r>
          </a:p>
          <a:p>
            <a:pPr lvl="1">
              <a:lnSpc>
                <a:spcPct val="110000"/>
              </a:lnSpc>
              <a:spcBef>
                <a:spcPts val="0"/>
              </a:spcBef>
            </a:pPr>
            <a:r>
              <a:rPr lang="en-US" sz="1400" dirty="0"/>
              <a:t>If you have an emergency in one department, you will need money from another department to make up for it</a:t>
            </a:r>
          </a:p>
          <a:p>
            <a:pPr lvl="1">
              <a:lnSpc>
                <a:spcPct val="110000"/>
              </a:lnSpc>
              <a:spcBef>
                <a:spcPts val="0"/>
              </a:spcBef>
            </a:pPr>
            <a:r>
              <a:rPr lang="en-US" sz="1400" dirty="0"/>
              <a:t>If an emergency, or the receipt of unplanned income, causes you to go over your budget (in any Function) you must amend your budget</a:t>
            </a:r>
          </a:p>
          <a:p>
            <a:pPr lvl="2">
              <a:lnSpc>
                <a:spcPct val="110000"/>
              </a:lnSpc>
              <a:spcBef>
                <a:spcPts val="0"/>
              </a:spcBef>
            </a:pPr>
            <a:r>
              <a:rPr lang="en-US" sz="1200" dirty="0"/>
              <a:t>Must ask the public for permission to spend more than originally asked for</a:t>
            </a:r>
          </a:p>
          <a:p>
            <a:pPr>
              <a:lnSpc>
                <a:spcPct val="110000"/>
              </a:lnSpc>
              <a:spcBef>
                <a:spcPts val="0"/>
              </a:spcBef>
            </a:pPr>
            <a:endParaRPr lang="en-US" sz="900" dirty="0"/>
          </a:p>
          <a:p>
            <a:pPr>
              <a:lnSpc>
                <a:spcPct val="110000"/>
              </a:lnSpc>
              <a:spcBef>
                <a:spcPts val="0"/>
              </a:spcBef>
            </a:pPr>
            <a:r>
              <a:rPr lang="en-US" sz="1600" dirty="0"/>
              <a:t>Couple this report with your Balance Sheet</a:t>
            </a:r>
          </a:p>
          <a:p>
            <a:pPr lvl="1">
              <a:lnSpc>
                <a:spcPct val="110000"/>
              </a:lnSpc>
              <a:spcBef>
                <a:spcPts val="0"/>
              </a:spcBef>
            </a:pPr>
            <a:r>
              <a:rPr lang="en-US" sz="1400" dirty="0"/>
              <a:t>By law, you must have a positive fund balance, for each major fund.</a:t>
            </a:r>
          </a:p>
          <a:p>
            <a:pPr lvl="2">
              <a:lnSpc>
                <a:spcPct val="110000"/>
              </a:lnSpc>
              <a:spcBef>
                <a:spcPts val="0"/>
              </a:spcBef>
            </a:pPr>
            <a:r>
              <a:rPr lang="en-US" sz="1200" dirty="0"/>
              <a:t>Each fund is treated as a separate “person”</a:t>
            </a:r>
          </a:p>
          <a:p>
            <a:pPr lvl="2">
              <a:lnSpc>
                <a:spcPct val="110000"/>
              </a:lnSpc>
              <a:spcBef>
                <a:spcPts val="0"/>
              </a:spcBef>
            </a:pPr>
            <a:r>
              <a:rPr lang="en-US" sz="1200" dirty="0"/>
              <a:t>If you go negative, you must have a written plan on how you are going to bring the fund back into the black</a:t>
            </a:r>
          </a:p>
          <a:p>
            <a:pPr lvl="2">
              <a:lnSpc>
                <a:spcPct val="110000"/>
              </a:lnSpc>
              <a:spcBef>
                <a:spcPts val="0"/>
              </a:spcBef>
            </a:pPr>
            <a:r>
              <a:rPr lang="en-US" sz="1200" dirty="0"/>
              <a:t>You can transfer money from any unrestricted fund in order to bring another fund into the black</a:t>
            </a:r>
          </a:p>
          <a:p>
            <a:pPr lvl="3">
              <a:lnSpc>
                <a:spcPct val="110000"/>
              </a:lnSpc>
              <a:spcBef>
                <a:spcPts val="0"/>
              </a:spcBef>
            </a:pPr>
            <a:r>
              <a:rPr lang="en-US" sz="1000" dirty="0"/>
              <a:t>Typically that would only be the General Fund, everything else is usually restricted to some degree (</a:t>
            </a:r>
            <a:r>
              <a:rPr lang="en-US" sz="1000" dirty="0" err="1"/>
              <a:t>ie</a:t>
            </a:r>
            <a:r>
              <a:rPr lang="en-US" sz="1000" dirty="0"/>
              <a:t>, you cannot use Road Tax money for the Library)</a:t>
            </a:r>
          </a:p>
          <a:p>
            <a:pPr lvl="2">
              <a:lnSpc>
                <a:spcPct val="110000"/>
              </a:lnSpc>
              <a:spcBef>
                <a:spcPts val="0"/>
              </a:spcBef>
            </a:pPr>
            <a:r>
              <a:rPr lang="en-US" sz="1200" dirty="0"/>
              <a:t>You can borrow money from a restricted fund, as long as it is well documented and treated just like a bank loan – scheduled payments, etc.</a:t>
            </a:r>
          </a:p>
          <a:p>
            <a:pPr lvl="3">
              <a:lnSpc>
                <a:spcPct val="110000"/>
              </a:lnSpc>
              <a:spcBef>
                <a:spcPts val="0"/>
              </a:spcBef>
            </a:pPr>
            <a:r>
              <a:rPr lang="en-US" sz="1000" dirty="0"/>
              <a:t>Contact your Attorney before doing this</a:t>
            </a:r>
          </a:p>
          <a:p>
            <a:pPr lvl="1">
              <a:lnSpc>
                <a:spcPct val="110000"/>
              </a:lnSpc>
              <a:spcBef>
                <a:spcPts val="0"/>
              </a:spcBef>
            </a:pPr>
            <a:r>
              <a:rPr lang="en-US" sz="1400" dirty="0"/>
              <a:t>If you do not have enough in this year’s budget, and you do not have any additional revenues, check to see if you have available fund balance from previous years.  If yes, amend your budget and you can spend more</a:t>
            </a:r>
          </a:p>
          <a:p>
            <a:pPr>
              <a:lnSpc>
                <a:spcPct val="110000"/>
              </a:lnSpc>
              <a:spcBef>
                <a:spcPts val="0"/>
              </a:spcBef>
            </a:pPr>
            <a:endParaRPr lang="en-US" sz="900" dirty="0"/>
          </a:p>
          <a:p>
            <a:pPr>
              <a:lnSpc>
                <a:spcPct val="110000"/>
              </a:lnSpc>
              <a:spcBef>
                <a:spcPts val="0"/>
              </a:spcBef>
            </a:pPr>
            <a:r>
              <a:rPr lang="en-US" sz="1600" dirty="0"/>
              <a:t>You should never have a break-even budget</a:t>
            </a:r>
          </a:p>
          <a:p>
            <a:pPr lvl="1">
              <a:lnSpc>
                <a:spcPct val="110000"/>
              </a:lnSpc>
              <a:spcBef>
                <a:spcPts val="0"/>
              </a:spcBef>
            </a:pPr>
            <a:r>
              <a:rPr lang="en-US" sz="1400" dirty="0"/>
              <a:t>Non-Profit does not mean No Profit – it just means you as the Council members don’t get to keep the Profit – it belongs to the Public</a:t>
            </a:r>
          </a:p>
          <a:p>
            <a:pPr lvl="1">
              <a:lnSpc>
                <a:spcPct val="110000"/>
              </a:lnSpc>
              <a:spcBef>
                <a:spcPts val="0"/>
              </a:spcBef>
            </a:pPr>
            <a:r>
              <a:rPr lang="en-US" sz="1400" dirty="0"/>
              <a:t>No Profit means bankruptcy</a:t>
            </a:r>
          </a:p>
          <a:p>
            <a:pPr lvl="1">
              <a:lnSpc>
                <a:spcPct val="110000"/>
              </a:lnSpc>
              <a:spcBef>
                <a:spcPts val="0"/>
              </a:spcBef>
            </a:pPr>
            <a:r>
              <a:rPr lang="en-US" sz="1400" dirty="0"/>
              <a:t>This year’s surplus funds next year’s emergencies</a:t>
            </a:r>
          </a:p>
          <a:p>
            <a:pPr lvl="2">
              <a:lnSpc>
                <a:spcPct val="110000"/>
              </a:lnSpc>
              <a:spcBef>
                <a:spcPts val="0"/>
              </a:spcBef>
              <a:buClr>
                <a:srgbClr val="C00000"/>
              </a:buClr>
            </a:pPr>
            <a:r>
              <a:rPr lang="en-US" sz="1200" dirty="0"/>
              <a:t>Do not rely on FEMA, CDBG, or other State or Federal money to bail you out</a:t>
            </a:r>
          </a:p>
          <a:p>
            <a:pPr lvl="2">
              <a:spcBef>
                <a:spcPts val="0"/>
              </a:spcBef>
            </a:pPr>
            <a:endParaRPr lang="en-US" sz="1200" dirty="0"/>
          </a:p>
          <a:p>
            <a:pPr lvl="3">
              <a:spcBef>
                <a:spcPts val="0"/>
              </a:spcBef>
            </a:pPr>
            <a:endParaRPr lang="en-US" sz="1000" dirty="0"/>
          </a:p>
        </p:txBody>
      </p:sp>
    </p:spTree>
    <p:extLst>
      <p:ext uri="{BB962C8B-B14F-4D97-AF65-F5344CB8AC3E}">
        <p14:creationId xmlns:p14="http://schemas.microsoft.com/office/powerpoint/2010/main" val="282559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left)">
                                      <p:cBhvr>
                                        <p:cTn id="21" dur="500"/>
                                        <p:tgtEl>
                                          <p:spTgt spid="6">
                                            <p:txEl>
                                              <p:pRg st="4" end="4"/>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left)">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wipe(left)">
                                      <p:cBhvr>
                                        <p:cTn id="30" dur="500"/>
                                        <p:tgtEl>
                                          <p:spTgt spid="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wipe(left)">
                                      <p:cBhvr>
                                        <p:cTn id="40" dur="500"/>
                                        <p:tgtEl>
                                          <p:spTgt spid="6">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wipe(left)">
                                      <p:cBhvr>
                                        <p:cTn id="45" dur="500"/>
                                        <p:tgtEl>
                                          <p:spTgt spid="6">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11" end="11"/>
                                            </p:txEl>
                                          </p:spTgt>
                                        </p:tgtEl>
                                        <p:attrNameLst>
                                          <p:attrName>style.visibility</p:attrName>
                                        </p:attrNameLst>
                                      </p:cBhvr>
                                      <p:to>
                                        <p:strVal val="visible"/>
                                      </p:to>
                                    </p:set>
                                    <p:animEffect transition="in" filter="wipe(left)">
                                      <p:cBhvr>
                                        <p:cTn id="50" dur="500"/>
                                        <p:tgtEl>
                                          <p:spTgt spid="6">
                                            <p:txEl>
                                              <p:pRg st="11" end="11"/>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Effect transition="in" filter="wipe(left)">
                                      <p:cBhvr>
                                        <p:cTn id="54" dur="500"/>
                                        <p:tgtEl>
                                          <p:spTgt spid="6">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Effect transition="in" filter="wipe(left)">
                                      <p:cBhvr>
                                        <p:cTn id="59" dur="500"/>
                                        <p:tgtEl>
                                          <p:spTgt spid="6">
                                            <p:txEl>
                                              <p:pRg st="14" end="1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xEl>
                                              <p:pRg st="15" end="15"/>
                                            </p:txEl>
                                          </p:spTgt>
                                        </p:tgtEl>
                                        <p:attrNameLst>
                                          <p:attrName>style.visibility</p:attrName>
                                        </p:attrNameLst>
                                      </p:cBhvr>
                                      <p:to>
                                        <p:strVal val="visible"/>
                                      </p:to>
                                    </p:set>
                                    <p:animEffect transition="in" filter="wipe(left)">
                                      <p:cBhvr>
                                        <p:cTn id="64" dur="500"/>
                                        <p:tgtEl>
                                          <p:spTgt spid="6">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txEl>
                                              <p:pRg st="16" end="16"/>
                                            </p:txEl>
                                          </p:spTgt>
                                        </p:tgtEl>
                                        <p:attrNameLst>
                                          <p:attrName>style.visibility</p:attrName>
                                        </p:attrNameLst>
                                      </p:cBhvr>
                                      <p:to>
                                        <p:strVal val="visible"/>
                                      </p:to>
                                    </p:set>
                                    <p:animEffect transition="in" filter="wipe(left)">
                                      <p:cBhvr>
                                        <p:cTn id="69" dur="500"/>
                                        <p:tgtEl>
                                          <p:spTgt spid="6">
                                            <p:txEl>
                                              <p:pRg st="16" end="1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xEl>
                                              <p:pRg st="17" end="17"/>
                                            </p:txEl>
                                          </p:spTgt>
                                        </p:tgtEl>
                                        <p:attrNameLst>
                                          <p:attrName>style.visibility</p:attrName>
                                        </p:attrNameLst>
                                      </p:cBhvr>
                                      <p:to>
                                        <p:strVal val="visible"/>
                                      </p:to>
                                    </p:set>
                                    <p:animEffect transition="in" filter="wipe(left)">
                                      <p:cBhvr>
                                        <p:cTn id="74" dur="500"/>
                                        <p:tgtEl>
                                          <p:spTgt spid="6">
                                            <p:txEl>
                                              <p:pRg st="17" end="1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6">
                                            <p:txEl>
                                              <p:pRg st="18" end="18"/>
                                            </p:txEl>
                                          </p:spTgt>
                                        </p:tgtEl>
                                        <p:attrNameLst>
                                          <p:attrName>style.visibility</p:attrName>
                                        </p:attrNameLst>
                                      </p:cBhvr>
                                      <p:to>
                                        <p:strVal val="visible"/>
                                      </p:to>
                                    </p:set>
                                    <p:animEffect transition="in" filter="wipe(left)">
                                      <p:cBhvr>
                                        <p:cTn id="79" dur="500"/>
                                        <p:tgtEl>
                                          <p:spTgt spid="6">
                                            <p:txEl>
                                              <p:pRg st="18" end="18"/>
                                            </p:tx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6">
                                            <p:txEl>
                                              <p:pRg st="19" end="19"/>
                                            </p:txEl>
                                          </p:spTgt>
                                        </p:tgtEl>
                                        <p:attrNameLst>
                                          <p:attrName>style.visibility</p:attrName>
                                        </p:attrNameLst>
                                      </p:cBhvr>
                                      <p:to>
                                        <p:strVal val="visible"/>
                                      </p:to>
                                    </p:set>
                                    <p:animEffect transition="in" filter="wipe(left)">
                                      <p:cBhvr>
                                        <p:cTn id="83" dur="500"/>
                                        <p:tgtEl>
                                          <p:spTgt spid="6">
                                            <p:txEl>
                                              <p:pRg st="19" end="1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6">
                                            <p:txEl>
                                              <p:pRg st="20" end="20"/>
                                            </p:txEl>
                                          </p:spTgt>
                                        </p:tgtEl>
                                        <p:attrNameLst>
                                          <p:attrName>style.visibility</p:attrName>
                                        </p:attrNameLst>
                                      </p:cBhvr>
                                      <p:to>
                                        <p:strVal val="visible"/>
                                      </p:to>
                                    </p:set>
                                    <p:animEffect transition="in" filter="wipe(left)">
                                      <p:cBhvr>
                                        <p:cTn id="88" dur="500"/>
                                        <p:tgtEl>
                                          <p:spTgt spid="6">
                                            <p:txEl>
                                              <p:pRg st="20" end="20"/>
                                            </p:tx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6">
                                            <p:txEl>
                                              <p:pRg st="21" end="21"/>
                                            </p:txEl>
                                          </p:spTgt>
                                        </p:tgtEl>
                                        <p:attrNameLst>
                                          <p:attrName>style.visibility</p:attrName>
                                        </p:attrNameLst>
                                      </p:cBhvr>
                                      <p:to>
                                        <p:strVal val="visible"/>
                                      </p:to>
                                    </p:set>
                                    <p:animEffect transition="in" filter="wipe(left)">
                                      <p:cBhvr>
                                        <p:cTn id="92" dur="500"/>
                                        <p:tgtEl>
                                          <p:spTgt spid="6">
                                            <p:txEl>
                                              <p:pRg st="21" end="2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txEl>
                                              <p:pRg st="22" end="22"/>
                                            </p:txEl>
                                          </p:spTgt>
                                        </p:tgtEl>
                                        <p:attrNameLst>
                                          <p:attrName>style.visibility</p:attrName>
                                        </p:attrNameLst>
                                      </p:cBhvr>
                                      <p:to>
                                        <p:strVal val="visible"/>
                                      </p:to>
                                    </p:set>
                                    <p:animEffect transition="in" filter="wipe(left)">
                                      <p:cBhvr>
                                        <p:cTn id="97" dur="500"/>
                                        <p:tgtEl>
                                          <p:spTgt spid="6">
                                            <p:txEl>
                                              <p:pRg st="22" end="2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6">
                                            <p:txEl>
                                              <p:pRg st="24" end="24"/>
                                            </p:txEl>
                                          </p:spTgt>
                                        </p:tgtEl>
                                        <p:attrNameLst>
                                          <p:attrName>style.visibility</p:attrName>
                                        </p:attrNameLst>
                                      </p:cBhvr>
                                      <p:to>
                                        <p:strVal val="visible"/>
                                      </p:to>
                                    </p:set>
                                    <p:animEffect transition="in" filter="wipe(left)">
                                      <p:cBhvr>
                                        <p:cTn id="102" dur="500"/>
                                        <p:tgtEl>
                                          <p:spTgt spid="6">
                                            <p:txEl>
                                              <p:pRg st="24" end="2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6">
                                            <p:txEl>
                                              <p:pRg st="25" end="25"/>
                                            </p:txEl>
                                          </p:spTgt>
                                        </p:tgtEl>
                                        <p:attrNameLst>
                                          <p:attrName>style.visibility</p:attrName>
                                        </p:attrNameLst>
                                      </p:cBhvr>
                                      <p:to>
                                        <p:strVal val="visible"/>
                                      </p:to>
                                    </p:set>
                                    <p:animEffect transition="in" filter="wipe(left)">
                                      <p:cBhvr>
                                        <p:cTn id="107" dur="500"/>
                                        <p:tgtEl>
                                          <p:spTgt spid="6">
                                            <p:txEl>
                                              <p:pRg st="25" end="2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6">
                                            <p:txEl>
                                              <p:pRg st="26" end="26"/>
                                            </p:txEl>
                                          </p:spTgt>
                                        </p:tgtEl>
                                        <p:attrNameLst>
                                          <p:attrName>style.visibility</p:attrName>
                                        </p:attrNameLst>
                                      </p:cBhvr>
                                      <p:to>
                                        <p:strVal val="visible"/>
                                      </p:to>
                                    </p:set>
                                    <p:animEffect transition="in" filter="wipe(left)">
                                      <p:cBhvr>
                                        <p:cTn id="112" dur="500"/>
                                        <p:tgtEl>
                                          <p:spTgt spid="6">
                                            <p:txEl>
                                              <p:pRg st="26" end="2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6">
                                            <p:txEl>
                                              <p:pRg st="27" end="27"/>
                                            </p:txEl>
                                          </p:spTgt>
                                        </p:tgtEl>
                                        <p:attrNameLst>
                                          <p:attrName>style.visibility</p:attrName>
                                        </p:attrNameLst>
                                      </p:cBhvr>
                                      <p:to>
                                        <p:strVal val="visible"/>
                                      </p:to>
                                    </p:set>
                                    <p:animEffect transition="in" filter="wipe(left)">
                                      <p:cBhvr>
                                        <p:cTn id="117" dur="500"/>
                                        <p:tgtEl>
                                          <p:spTgt spid="6">
                                            <p:txEl>
                                              <p:pRg st="27" end="27"/>
                                            </p:txEl>
                                          </p:spTgt>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6">
                                            <p:txEl>
                                              <p:pRg st="28" end="28"/>
                                            </p:txEl>
                                          </p:spTgt>
                                        </p:tgtEl>
                                        <p:attrNameLst>
                                          <p:attrName>style.visibility</p:attrName>
                                        </p:attrNameLst>
                                      </p:cBhvr>
                                      <p:to>
                                        <p:strVal val="visible"/>
                                      </p:to>
                                    </p:set>
                                    <p:animEffect transition="in" filter="wipe(left)">
                                      <p:cBhvr>
                                        <p:cTn id="121" dur="500"/>
                                        <p:tgtEl>
                                          <p:spTgt spid="6">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3991645988"/>
              </p:ext>
            </p:extLst>
          </p:nvPr>
        </p:nvGraphicFramePr>
        <p:xfrm>
          <a:off x="152399" y="169982"/>
          <a:ext cx="11801481" cy="4461956"/>
        </p:xfrm>
        <a:graphic>
          <a:graphicData uri="http://schemas.openxmlformats.org/drawingml/2006/table">
            <a:tbl>
              <a:tblPr firstRow="1" bandRow="1">
                <a:tableStyleId>{5C22544A-7EE6-4342-B048-85BDC9FD1C3A}</a:tableStyleId>
              </a:tblPr>
              <a:tblGrid>
                <a:gridCol w="2082105">
                  <a:extLst>
                    <a:ext uri="{9D8B030D-6E8A-4147-A177-3AD203B41FA5}">
                      <a16:colId xmlns:a16="http://schemas.microsoft.com/office/drawing/2014/main" val="20000"/>
                    </a:ext>
                  </a:extLst>
                </a:gridCol>
                <a:gridCol w="809948">
                  <a:extLst>
                    <a:ext uri="{9D8B030D-6E8A-4147-A177-3AD203B41FA5}">
                      <a16:colId xmlns:a16="http://schemas.microsoft.com/office/drawing/2014/main" val="20001"/>
                    </a:ext>
                  </a:extLst>
                </a:gridCol>
                <a:gridCol w="809948">
                  <a:extLst>
                    <a:ext uri="{9D8B030D-6E8A-4147-A177-3AD203B41FA5}">
                      <a16:colId xmlns:a16="http://schemas.microsoft.com/office/drawing/2014/main" val="20002"/>
                    </a:ext>
                  </a:extLst>
                </a:gridCol>
                <a:gridCol w="809948">
                  <a:extLst>
                    <a:ext uri="{9D8B030D-6E8A-4147-A177-3AD203B41FA5}">
                      <a16:colId xmlns:a16="http://schemas.microsoft.com/office/drawing/2014/main" val="20003"/>
                    </a:ext>
                  </a:extLst>
                </a:gridCol>
                <a:gridCol w="809948">
                  <a:extLst>
                    <a:ext uri="{9D8B030D-6E8A-4147-A177-3AD203B41FA5}">
                      <a16:colId xmlns:a16="http://schemas.microsoft.com/office/drawing/2014/main" val="20004"/>
                    </a:ext>
                  </a:extLst>
                </a:gridCol>
                <a:gridCol w="809948">
                  <a:extLst>
                    <a:ext uri="{9D8B030D-6E8A-4147-A177-3AD203B41FA5}">
                      <a16:colId xmlns:a16="http://schemas.microsoft.com/office/drawing/2014/main" val="20005"/>
                    </a:ext>
                  </a:extLst>
                </a:gridCol>
                <a:gridCol w="809948">
                  <a:extLst>
                    <a:ext uri="{9D8B030D-6E8A-4147-A177-3AD203B41FA5}">
                      <a16:colId xmlns:a16="http://schemas.microsoft.com/office/drawing/2014/main" val="1014098652"/>
                    </a:ext>
                  </a:extLst>
                </a:gridCol>
                <a:gridCol w="809948">
                  <a:extLst>
                    <a:ext uri="{9D8B030D-6E8A-4147-A177-3AD203B41FA5}">
                      <a16:colId xmlns:a16="http://schemas.microsoft.com/office/drawing/2014/main" val="3583874770"/>
                    </a:ext>
                  </a:extLst>
                </a:gridCol>
                <a:gridCol w="809948">
                  <a:extLst>
                    <a:ext uri="{9D8B030D-6E8A-4147-A177-3AD203B41FA5}">
                      <a16:colId xmlns:a16="http://schemas.microsoft.com/office/drawing/2014/main" val="3008109527"/>
                    </a:ext>
                  </a:extLst>
                </a:gridCol>
                <a:gridCol w="809948">
                  <a:extLst>
                    <a:ext uri="{9D8B030D-6E8A-4147-A177-3AD203B41FA5}">
                      <a16:colId xmlns:a16="http://schemas.microsoft.com/office/drawing/2014/main" val="20006"/>
                    </a:ext>
                  </a:extLst>
                </a:gridCol>
                <a:gridCol w="809948">
                  <a:extLst>
                    <a:ext uri="{9D8B030D-6E8A-4147-A177-3AD203B41FA5}">
                      <a16:colId xmlns:a16="http://schemas.microsoft.com/office/drawing/2014/main" val="2852698197"/>
                    </a:ext>
                  </a:extLst>
                </a:gridCol>
                <a:gridCol w="809948">
                  <a:extLst>
                    <a:ext uri="{9D8B030D-6E8A-4147-A177-3AD203B41FA5}">
                      <a16:colId xmlns:a16="http://schemas.microsoft.com/office/drawing/2014/main" val="2443495249"/>
                    </a:ext>
                  </a:extLst>
                </a:gridCol>
                <a:gridCol w="809948">
                  <a:extLst>
                    <a:ext uri="{9D8B030D-6E8A-4147-A177-3AD203B41FA5}">
                      <a16:colId xmlns:a16="http://schemas.microsoft.com/office/drawing/2014/main" val="4056409741"/>
                    </a:ext>
                  </a:extLst>
                </a:gridCol>
              </a:tblGrid>
              <a:tr h="396934">
                <a:tc gridSpan="13">
                  <a:txBody>
                    <a:bodyPr/>
                    <a:lstStyle/>
                    <a:p>
                      <a:pPr algn="ctr"/>
                      <a:r>
                        <a:rPr lang="en-US" dirty="0"/>
                        <a:t>Balance Sheet by Month (Fiscal Year-to-Date)</a:t>
                      </a:r>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10000"/>
                  </a:ext>
                </a:extLst>
              </a:tr>
              <a:tr h="328434">
                <a:tc>
                  <a:txBody>
                    <a:bodyPr/>
                    <a:lstStyle/>
                    <a:p>
                      <a:endParaRPr lang="en-US" dirty="0"/>
                    </a:p>
                  </a:txBody>
                  <a:tcPr/>
                </a:tc>
                <a:tc>
                  <a:txBody>
                    <a:bodyPr/>
                    <a:lstStyle/>
                    <a:p>
                      <a:pPr algn="ctr"/>
                      <a:r>
                        <a:rPr lang="en-US" dirty="0"/>
                        <a:t>July</a:t>
                      </a:r>
                    </a:p>
                  </a:txBody>
                  <a:tcPr/>
                </a:tc>
                <a:tc>
                  <a:txBody>
                    <a:bodyPr/>
                    <a:lstStyle/>
                    <a:p>
                      <a:pPr algn="ctr"/>
                      <a:r>
                        <a:rPr lang="en-US" dirty="0"/>
                        <a:t>Aug</a:t>
                      </a:r>
                    </a:p>
                  </a:txBody>
                  <a:tcPr/>
                </a:tc>
                <a:tc>
                  <a:txBody>
                    <a:bodyPr/>
                    <a:lstStyle/>
                    <a:p>
                      <a:pPr algn="ctr"/>
                      <a:r>
                        <a:rPr lang="en-US" dirty="0"/>
                        <a:t>Sept</a:t>
                      </a:r>
                    </a:p>
                  </a:txBody>
                  <a:tcPr/>
                </a:tc>
                <a:tc>
                  <a:txBody>
                    <a:bodyPr/>
                    <a:lstStyle/>
                    <a:p>
                      <a:pPr algn="ctr"/>
                      <a:r>
                        <a:rPr lang="en-US" dirty="0"/>
                        <a:t>Oct</a:t>
                      </a:r>
                    </a:p>
                  </a:txBody>
                  <a:tcPr/>
                </a:tc>
                <a:tc>
                  <a:txBody>
                    <a:bodyPr/>
                    <a:lstStyle/>
                    <a:p>
                      <a:pPr algn="ctr"/>
                      <a:r>
                        <a:rPr lang="en-US" dirty="0"/>
                        <a:t>Nov</a:t>
                      </a:r>
                    </a:p>
                  </a:txBody>
                  <a:tcPr/>
                </a:tc>
                <a:tc>
                  <a:txBody>
                    <a:bodyPr/>
                    <a:lstStyle/>
                    <a:p>
                      <a:pPr algn="ctr"/>
                      <a:r>
                        <a:rPr lang="en-US" dirty="0"/>
                        <a:t>Dec</a:t>
                      </a:r>
                    </a:p>
                  </a:txBody>
                  <a:tcPr/>
                </a:tc>
                <a:tc>
                  <a:txBody>
                    <a:bodyPr/>
                    <a:lstStyle/>
                    <a:p>
                      <a:pPr algn="ctr"/>
                      <a:r>
                        <a:rPr lang="en-US" dirty="0"/>
                        <a:t>Jan</a:t>
                      </a:r>
                    </a:p>
                  </a:txBody>
                  <a:tcPr/>
                </a:tc>
                <a:tc>
                  <a:txBody>
                    <a:bodyPr/>
                    <a:lstStyle/>
                    <a:p>
                      <a:pPr algn="ctr"/>
                      <a:r>
                        <a:rPr lang="en-US" dirty="0"/>
                        <a:t>Feb</a:t>
                      </a:r>
                    </a:p>
                  </a:txBody>
                  <a:tcPr/>
                </a:tc>
                <a:tc>
                  <a:txBody>
                    <a:bodyPr/>
                    <a:lstStyle/>
                    <a:p>
                      <a:pPr algn="ctr"/>
                      <a:r>
                        <a:rPr lang="en-US" dirty="0"/>
                        <a:t>Mar</a:t>
                      </a:r>
                    </a:p>
                  </a:txBody>
                  <a:tcPr/>
                </a:tc>
                <a:tc>
                  <a:txBody>
                    <a:bodyPr/>
                    <a:lstStyle/>
                    <a:p>
                      <a:pPr algn="ctr"/>
                      <a:r>
                        <a:rPr lang="en-US" dirty="0"/>
                        <a:t>Apr</a:t>
                      </a:r>
                    </a:p>
                  </a:txBody>
                  <a:tcPr/>
                </a:tc>
                <a:tc>
                  <a:txBody>
                    <a:bodyPr/>
                    <a:lstStyle/>
                    <a:p>
                      <a:pPr algn="ctr"/>
                      <a:r>
                        <a:rPr lang="en-US" dirty="0"/>
                        <a:t>May</a:t>
                      </a:r>
                    </a:p>
                  </a:txBody>
                  <a:tcPr/>
                </a:tc>
                <a:tc>
                  <a:txBody>
                    <a:bodyPr/>
                    <a:lstStyle/>
                    <a:p>
                      <a:pPr algn="ctr"/>
                      <a:r>
                        <a:rPr lang="en-US" dirty="0"/>
                        <a:t>June</a:t>
                      </a:r>
                    </a:p>
                  </a:txBody>
                  <a:tcPr/>
                </a:tc>
                <a:extLst>
                  <a:ext uri="{0D108BD9-81ED-4DB2-BD59-A6C34878D82A}">
                    <a16:rowId xmlns:a16="http://schemas.microsoft.com/office/drawing/2014/main" val="10001"/>
                  </a:ext>
                </a:extLst>
              </a:tr>
              <a:tr h="286524">
                <a:tc>
                  <a:txBody>
                    <a:bodyPr/>
                    <a:lstStyle/>
                    <a:p>
                      <a:r>
                        <a:rPr lang="en-US" dirty="0"/>
                        <a:t>ASSETS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992333">
                <a:tc>
                  <a:txBody>
                    <a:bodyPr/>
                    <a:lstStyle/>
                    <a:p>
                      <a:r>
                        <a:rPr lang="en-US" dirty="0"/>
                        <a:t>Bank</a:t>
                      </a:r>
                      <a:r>
                        <a:rPr lang="en-US" baseline="0" dirty="0"/>
                        <a:t> Accounts</a:t>
                      </a:r>
                    </a:p>
                    <a:p>
                      <a:r>
                        <a:rPr lang="en-US" baseline="0" dirty="0"/>
                        <a:t>Accounts Receivable</a:t>
                      </a:r>
                    </a:p>
                    <a:p>
                      <a:r>
                        <a:rPr lang="en-US" baseline="0" dirty="0"/>
                        <a:t>Undeposited Funds</a:t>
                      </a:r>
                      <a:endParaRPr lang="en-US" dirty="0"/>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3"/>
                  </a:ext>
                </a:extLst>
              </a:tr>
              <a:tr h="319081">
                <a:tc>
                  <a:txBody>
                    <a:bodyPr/>
                    <a:lstStyle/>
                    <a:p>
                      <a:r>
                        <a:rPr lang="en-US" dirty="0"/>
                        <a:t>LIABILITIES</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4"/>
                  </a:ext>
                </a:extLst>
              </a:tr>
              <a:tr h="915015">
                <a:tc>
                  <a:txBody>
                    <a:bodyPr/>
                    <a:lstStyle/>
                    <a:p>
                      <a:r>
                        <a:rPr lang="en-US" dirty="0"/>
                        <a:t>Accounts Payable</a:t>
                      </a:r>
                    </a:p>
                    <a:p>
                      <a:r>
                        <a:rPr lang="en-US" dirty="0"/>
                        <a:t>Payroll Tax</a:t>
                      </a:r>
                      <a:r>
                        <a:rPr lang="en-US" baseline="0" dirty="0"/>
                        <a:t> Liabilities</a:t>
                      </a:r>
                      <a:endParaRPr lang="en-US" dirty="0"/>
                    </a:p>
                    <a:p>
                      <a:r>
                        <a:rPr lang="en-US" dirty="0"/>
                        <a:t>Sales Tax Payable</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tc>
                  <a:txBody>
                    <a:bodyPr/>
                    <a:lstStyle/>
                    <a:p>
                      <a:pPr algn="r"/>
                      <a:r>
                        <a:rPr lang="en-US" dirty="0"/>
                        <a:t>0.00</a:t>
                      </a:r>
                    </a:p>
                    <a:p>
                      <a:pPr algn="r"/>
                      <a:r>
                        <a:rPr lang="en-US" dirty="0"/>
                        <a:t>0.00</a:t>
                      </a:r>
                    </a:p>
                    <a:p>
                      <a:pPr algn="r"/>
                      <a:r>
                        <a:rPr lang="en-US" dirty="0"/>
                        <a:t>0.00</a:t>
                      </a:r>
                    </a:p>
                  </a:txBody>
                  <a:tcPr/>
                </a:tc>
                <a:extLst>
                  <a:ext uri="{0D108BD9-81ED-4DB2-BD59-A6C34878D82A}">
                    <a16:rowId xmlns:a16="http://schemas.microsoft.com/office/drawing/2014/main" val="10005"/>
                  </a:ext>
                </a:extLst>
              </a:tr>
              <a:tr h="324181">
                <a:tc>
                  <a:txBody>
                    <a:bodyPr/>
                    <a:lstStyle/>
                    <a:p>
                      <a:r>
                        <a:rPr lang="en-US" dirty="0"/>
                        <a:t>EQUITY </a:t>
                      </a:r>
                      <a:r>
                        <a:rPr lang="en-US" sz="1400" dirty="0"/>
                        <a:t>(Fund Balances)</a:t>
                      </a: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extLst>
                  <a:ext uri="{0D108BD9-81ED-4DB2-BD59-A6C34878D82A}">
                    <a16:rowId xmlns:a16="http://schemas.microsoft.com/office/drawing/2014/main" val="10006"/>
                  </a:ext>
                </a:extLst>
              </a:tr>
              <a:tr h="694634">
                <a:tc>
                  <a:txBody>
                    <a:bodyPr/>
                    <a:lstStyle/>
                    <a:p>
                      <a:pPr marL="0" indent="0"/>
                      <a:r>
                        <a:rPr lang="en-US" dirty="0"/>
                        <a:t>Governmental</a:t>
                      </a:r>
                    </a:p>
                    <a:p>
                      <a:pPr marL="0" indent="0"/>
                      <a:r>
                        <a:rPr lang="en-US" dirty="0">
                          <a:solidFill>
                            <a:schemeClr val="tx1">
                              <a:lumMod val="95000"/>
                              <a:lumOff val="5000"/>
                            </a:schemeClr>
                          </a:solidFill>
                        </a:rPr>
                        <a:t>Proprietary</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tc>
                  <a:txBody>
                    <a:bodyPr/>
                    <a:lstStyle/>
                    <a:p>
                      <a:pPr algn="r"/>
                      <a:r>
                        <a:rPr lang="en-US" dirty="0"/>
                        <a:t>0.00</a:t>
                      </a:r>
                    </a:p>
                    <a:p>
                      <a:pPr algn="r"/>
                      <a:r>
                        <a:rPr lang="en-US" dirty="0"/>
                        <a:t>0.00</a:t>
                      </a:r>
                    </a:p>
                  </a:txBody>
                  <a:tcPr/>
                </a:tc>
                <a:extLst>
                  <a:ext uri="{0D108BD9-81ED-4DB2-BD59-A6C34878D82A}">
                    <a16:rowId xmlns:a16="http://schemas.microsoft.com/office/drawing/2014/main" val="10007"/>
                  </a:ext>
                </a:extLst>
              </a:tr>
            </a:tbl>
          </a:graphicData>
        </a:graphic>
      </p:graphicFrame>
      <p:sp>
        <p:nvSpPr>
          <p:cNvPr id="4" name="Content Placeholder 1">
            <a:extLst>
              <a:ext uri="{FF2B5EF4-FFF2-40B4-BE49-F238E27FC236}">
                <a16:creationId xmlns:a16="http://schemas.microsoft.com/office/drawing/2014/main" id="{792082AE-D298-4483-8E7E-9FA98F26D78A}"/>
              </a:ext>
            </a:extLst>
          </p:cNvPr>
          <p:cNvSpPr>
            <a:spLocks noGrp="1"/>
          </p:cNvSpPr>
          <p:nvPr>
            <p:ph idx="1"/>
          </p:nvPr>
        </p:nvSpPr>
        <p:spPr>
          <a:xfrm>
            <a:off x="152400" y="4756635"/>
            <a:ext cx="5943600" cy="1793634"/>
          </a:xfrm>
        </p:spPr>
        <p:txBody>
          <a:bodyPr>
            <a:normAutofit/>
          </a:bodyPr>
          <a:lstStyle/>
          <a:p>
            <a:pPr>
              <a:spcBef>
                <a:spcPts val="0"/>
              </a:spcBef>
            </a:pPr>
            <a:r>
              <a:rPr lang="en-US" dirty="0"/>
              <a:t>Decision Making</a:t>
            </a:r>
          </a:p>
          <a:p>
            <a:pPr lvl="1">
              <a:spcBef>
                <a:spcPts val="0"/>
              </a:spcBef>
            </a:pPr>
            <a:r>
              <a:rPr lang="en-US" dirty="0"/>
              <a:t>Be mindful of trends</a:t>
            </a:r>
          </a:p>
          <a:p>
            <a:pPr lvl="1">
              <a:spcBef>
                <a:spcPts val="0"/>
              </a:spcBef>
            </a:pPr>
            <a:r>
              <a:rPr lang="en-US" dirty="0"/>
              <a:t>Watch each fund’s fund balance, not just the overall fund balance</a:t>
            </a:r>
          </a:p>
          <a:p>
            <a:pPr lvl="1">
              <a:spcBef>
                <a:spcPts val="0"/>
              </a:spcBef>
            </a:pPr>
            <a:r>
              <a:rPr lang="en-US" dirty="0"/>
              <a:t>You can use previous year’s fund balance to cover current year deficits (with a budget amendment)</a:t>
            </a:r>
          </a:p>
        </p:txBody>
      </p:sp>
      <p:sp>
        <p:nvSpPr>
          <p:cNvPr id="6" name="Content Placeholder 1">
            <a:extLst>
              <a:ext uri="{FF2B5EF4-FFF2-40B4-BE49-F238E27FC236}">
                <a16:creationId xmlns:a16="http://schemas.microsoft.com/office/drawing/2014/main" id="{341B7507-C89E-4F0E-BBB5-EBDBEBF327D4}"/>
              </a:ext>
            </a:extLst>
          </p:cNvPr>
          <p:cNvSpPr txBox="1">
            <a:spLocks/>
          </p:cNvSpPr>
          <p:nvPr/>
        </p:nvSpPr>
        <p:spPr>
          <a:xfrm>
            <a:off x="6053139" y="4756635"/>
            <a:ext cx="5900741" cy="1793634"/>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pPr>
              <a:spcBef>
                <a:spcPts val="0"/>
              </a:spcBef>
            </a:pPr>
            <a:r>
              <a:rPr lang="en-US" dirty="0"/>
              <a:t>Fraud Prevention</a:t>
            </a:r>
          </a:p>
          <a:p>
            <a:pPr lvl="1">
              <a:spcBef>
                <a:spcPts val="0"/>
              </a:spcBef>
            </a:pPr>
            <a:r>
              <a:rPr lang="en-US" dirty="0"/>
              <a:t>Do the previous month balances stay the same from month to month?</a:t>
            </a:r>
          </a:p>
          <a:p>
            <a:pPr lvl="1">
              <a:spcBef>
                <a:spcPts val="0"/>
              </a:spcBef>
              <a:buClr>
                <a:srgbClr val="C00000"/>
              </a:buClr>
            </a:pPr>
            <a:r>
              <a:rPr lang="en-US" dirty="0"/>
              <a:t>Are all bank accounts real bank accounts approved by the Council?</a:t>
            </a:r>
          </a:p>
        </p:txBody>
      </p:sp>
    </p:spTree>
    <p:extLst>
      <p:ext uri="{BB962C8B-B14F-4D97-AF65-F5344CB8AC3E}">
        <p14:creationId xmlns:p14="http://schemas.microsoft.com/office/powerpoint/2010/main" val="37883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1457572979"/>
              </p:ext>
            </p:extLst>
          </p:nvPr>
        </p:nvGraphicFramePr>
        <p:xfrm>
          <a:off x="111368" y="88378"/>
          <a:ext cx="5832231" cy="6293665"/>
        </p:xfrm>
        <a:graphic>
          <a:graphicData uri="http://schemas.openxmlformats.org/drawingml/2006/table">
            <a:tbl>
              <a:tblPr firstRow="1" bandRow="1">
                <a:tableStyleId>{5C22544A-7EE6-4342-B048-85BDC9FD1C3A}</a:tableStyleId>
              </a:tblPr>
              <a:tblGrid>
                <a:gridCol w="1216270">
                  <a:extLst>
                    <a:ext uri="{9D8B030D-6E8A-4147-A177-3AD203B41FA5}">
                      <a16:colId xmlns:a16="http://schemas.microsoft.com/office/drawing/2014/main" val="20000"/>
                    </a:ext>
                  </a:extLst>
                </a:gridCol>
                <a:gridCol w="2800677">
                  <a:extLst>
                    <a:ext uri="{9D8B030D-6E8A-4147-A177-3AD203B41FA5}">
                      <a16:colId xmlns:a16="http://schemas.microsoft.com/office/drawing/2014/main" val="20003"/>
                    </a:ext>
                  </a:extLst>
                </a:gridCol>
                <a:gridCol w="1815284">
                  <a:extLst>
                    <a:ext uri="{9D8B030D-6E8A-4147-A177-3AD203B41FA5}">
                      <a16:colId xmlns:a16="http://schemas.microsoft.com/office/drawing/2014/main" val="20005"/>
                    </a:ext>
                  </a:extLst>
                </a:gridCol>
              </a:tblGrid>
              <a:tr h="394991">
                <a:tc gridSpan="3">
                  <a:txBody>
                    <a:bodyPr/>
                    <a:lstStyle/>
                    <a:p>
                      <a:pPr algn="ctr"/>
                      <a:r>
                        <a:rPr lang="en-US" sz="1600" dirty="0"/>
                        <a:t>Claims for Approval</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3160267"/>
                  </a:ext>
                </a:extLst>
              </a:tr>
              <a:tr h="344278">
                <a:tc>
                  <a:txBody>
                    <a:bodyPr/>
                    <a:lstStyle/>
                    <a:p>
                      <a:r>
                        <a:rPr lang="en-US" sz="1400" b="1" dirty="0"/>
                        <a:t>Name</a:t>
                      </a:r>
                    </a:p>
                  </a:txBody>
                  <a:tcPr/>
                </a:tc>
                <a:tc>
                  <a:txBody>
                    <a:bodyPr/>
                    <a:lstStyle/>
                    <a:p>
                      <a:pPr algn="ctr"/>
                      <a:r>
                        <a:rPr lang="en-US" sz="1400" b="1" dirty="0"/>
                        <a:t>Memo</a:t>
                      </a:r>
                    </a:p>
                  </a:txBody>
                  <a:tcPr/>
                </a:tc>
                <a:tc>
                  <a:txBody>
                    <a:bodyPr/>
                    <a:lstStyle/>
                    <a:p>
                      <a:pPr algn="ctr"/>
                      <a:r>
                        <a:rPr lang="en-US" sz="1400" b="1" dirty="0"/>
                        <a:t>Amount</a:t>
                      </a:r>
                    </a:p>
                  </a:txBody>
                  <a:tcPr/>
                </a:tc>
                <a:extLst>
                  <a:ext uri="{0D108BD9-81ED-4DB2-BD59-A6C34878D82A}">
                    <a16:rowId xmlns:a16="http://schemas.microsoft.com/office/drawing/2014/main" val="10001"/>
                  </a:ext>
                </a:extLst>
              </a:tr>
              <a:tr h="344278">
                <a:tc>
                  <a:txBody>
                    <a:bodyPr/>
                    <a:lstStyle/>
                    <a:p>
                      <a:r>
                        <a:rPr lang="en-US" sz="1400" dirty="0"/>
                        <a:t>Vendor 1</a:t>
                      </a:r>
                    </a:p>
                    <a:p>
                      <a:r>
                        <a:rPr lang="en-US" sz="1400" dirty="0"/>
                        <a:t>Vendor 2</a:t>
                      </a:r>
                    </a:p>
                    <a:p>
                      <a:r>
                        <a:rPr lang="en-US" sz="1400" dirty="0"/>
                        <a:t>Vendor 3</a:t>
                      </a:r>
                    </a:p>
                    <a:p>
                      <a:r>
                        <a:rPr lang="en-US" sz="1400" dirty="0"/>
                        <a:t>Vendor 4</a:t>
                      </a:r>
                    </a:p>
                    <a:p>
                      <a:r>
                        <a:rPr lang="en-US" sz="1400" dirty="0"/>
                        <a:t>Vendor 5</a:t>
                      </a:r>
                    </a:p>
                    <a:p>
                      <a:r>
                        <a:rPr lang="en-US" sz="1400" dirty="0"/>
                        <a:t>Vendor 6</a:t>
                      </a:r>
                    </a:p>
                    <a:p>
                      <a:r>
                        <a:rPr lang="en-US" sz="1400" dirty="0"/>
                        <a:t>Vendor 7</a:t>
                      </a:r>
                    </a:p>
                    <a:p>
                      <a:r>
                        <a:rPr lang="en-US" sz="1400" dirty="0"/>
                        <a:t>Vendor 8</a:t>
                      </a:r>
                    </a:p>
                    <a:p>
                      <a:r>
                        <a:rPr lang="en-US" sz="1400" dirty="0"/>
                        <a:t>Vendor 9</a:t>
                      </a:r>
                    </a:p>
                    <a:p>
                      <a:r>
                        <a:rPr lang="en-US" sz="1400" dirty="0"/>
                        <a:t>Vendor 10</a:t>
                      </a:r>
                    </a:p>
                    <a:p>
                      <a:r>
                        <a:rPr lang="en-US" sz="1400" dirty="0"/>
                        <a:t>Vendor 11</a:t>
                      </a:r>
                    </a:p>
                    <a:p>
                      <a:r>
                        <a:rPr lang="en-US" sz="1400" dirty="0"/>
                        <a:t>Vendor 10</a:t>
                      </a:r>
                    </a:p>
                    <a:p>
                      <a:r>
                        <a:rPr lang="en-US" sz="1400" dirty="0"/>
                        <a:t>Vendor 11</a:t>
                      </a:r>
                    </a:p>
                    <a:p>
                      <a:r>
                        <a:rPr lang="en-US" sz="1400" dirty="0"/>
                        <a:t>Vendor 10</a:t>
                      </a:r>
                    </a:p>
                    <a:p>
                      <a:r>
                        <a:rPr lang="en-US" sz="1400" dirty="0"/>
                        <a:t>Vendor 11</a:t>
                      </a:r>
                    </a:p>
                    <a:p>
                      <a:r>
                        <a:rPr lang="en-US" sz="1400" dirty="0"/>
                        <a:t>Vendor 10</a:t>
                      </a:r>
                    </a:p>
                    <a:p>
                      <a:r>
                        <a:rPr lang="en-US" sz="1400" dirty="0"/>
                        <a:t>Vendor 11</a:t>
                      </a:r>
                    </a:p>
                    <a:p>
                      <a:r>
                        <a:rPr lang="en-US" sz="1400" dirty="0"/>
                        <a:t>Vendor 10</a:t>
                      </a:r>
                    </a:p>
                    <a:p>
                      <a:r>
                        <a:rPr lang="en-US" sz="1400" dirty="0"/>
                        <a:t>Vendor 11</a:t>
                      </a:r>
                    </a:p>
                    <a:p>
                      <a:r>
                        <a:rPr lang="en-US" sz="1400" dirty="0"/>
                        <a:t>Vendor 10</a:t>
                      </a:r>
                    </a:p>
                    <a:p>
                      <a:r>
                        <a:rPr lang="en-US" sz="1400" dirty="0"/>
                        <a:t>Vendor 11</a:t>
                      </a:r>
                    </a:p>
                    <a:p>
                      <a:r>
                        <a:rPr lang="en-US" sz="1400" dirty="0"/>
                        <a:t>Vendor 10</a:t>
                      </a:r>
                    </a:p>
                    <a:p>
                      <a:r>
                        <a:rPr lang="en-US" sz="1400" dirty="0"/>
                        <a:t>Vendor 11</a:t>
                      </a:r>
                    </a:p>
                    <a:p>
                      <a:r>
                        <a:rPr lang="en-US" sz="1400" dirty="0"/>
                        <a:t>Vendor 10</a:t>
                      </a:r>
                    </a:p>
                  </a:txBody>
                  <a:tcPr/>
                </a:tc>
                <a:tc>
                  <a:txBody>
                    <a:bodyPr/>
                    <a:lstStyle/>
                    <a:p>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Reason for payment</a:t>
                      </a:r>
                    </a:p>
                  </a:txBody>
                  <a:tcPr/>
                </a:tc>
                <a:tc>
                  <a:txBody>
                    <a:bodyPr/>
                    <a:lstStyle/>
                    <a:p>
                      <a:pPr algn="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txBody>
                  <a:tcPr/>
                </a:tc>
                <a:extLst>
                  <a:ext uri="{0D108BD9-81ED-4DB2-BD59-A6C34878D82A}">
                    <a16:rowId xmlns:a16="http://schemas.microsoft.com/office/drawing/2014/main" val="10002"/>
                  </a:ext>
                </a:extLst>
              </a:tr>
              <a:tr h="342316">
                <a:tc>
                  <a:txBody>
                    <a:bodyPr/>
                    <a:lstStyle/>
                    <a:p>
                      <a:r>
                        <a:rPr lang="en-US" sz="1400" b="1" dirty="0"/>
                        <a:t>Total</a:t>
                      </a:r>
                      <a:endParaRPr lang="en-US" sz="1400" b="1" baseline="0" dirty="0"/>
                    </a:p>
                  </a:txBody>
                  <a:tcPr/>
                </a:tc>
                <a:tc>
                  <a:txBody>
                    <a:bodyPr/>
                    <a:lstStyle/>
                    <a:p>
                      <a:pPr algn="r"/>
                      <a:r>
                        <a:rPr lang="en-US" sz="1400" b="1" dirty="0"/>
                        <a:t>0.00</a:t>
                      </a:r>
                    </a:p>
                  </a:txBody>
                  <a:tcPr/>
                </a:tc>
                <a:tc>
                  <a:txBody>
                    <a:bodyPr/>
                    <a:lstStyle/>
                    <a:p>
                      <a:pPr algn="r"/>
                      <a:r>
                        <a:rPr lang="en-US" sz="1400" b="1" dirty="0"/>
                        <a:t>0.00</a:t>
                      </a:r>
                    </a:p>
                  </a:txBody>
                  <a:tcPr/>
                </a:tc>
                <a:extLst>
                  <a:ext uri="{0D108BD9-81ED-4DB2-BD59-A6C34878D82A}">
                    <a16:rowId xmlns:a16="http://schemas.microsoft.com/office/drawing/2014/main" val="10003"/>
                  </a:ext>
                </a:extLst>
              </a:tr>
            </a:tbl>
          </a:graphicData>
        </a:graphic>
      </p:graphicFrame>
      <p:sp>
        <p:nvSpPr>
          <p:cNvPr id="6" name="Content Placeholder 1">
            <a:extLst>
              <a:ext uri="{FF2B5EF4-FFF2-40B4-BE49-F238E27FC236}">
                <a16:creationId xmlns:a16="http://schemas.microsoft.com/office/drawing/2014/main" id="{60D201D4-117E-4216-B22B-0673D5796582}"/>
              </a:ext>
            </a:extLst>
          </p:cNvPr>
          <p:cNvSpPr>
            <a:spLocks noGrp="1"/>
          </p:cNvSpPr>
          <p:nvPr>
            <p:ph idx="1"/>
          </p:nvPr>
        </p:nvSpPr>
        <p:spPr>
          <a:xfrm>
            <a:off x="6053139" y="88378"/>
            <a:ext cx="5943600" cy="6690491"/>
          </a:xfrm>
        </p:spPr>
        <p:txBody>
          <a:bodyPr>
            <a:normAutofit/>
          </a:bodyPr>
          <a:lstStyle/>
          <a:p>
            <a:pPr marL="45720" indent="0">
              <a:lnSpc>
                <a:spcPct val="110000"/>
              </a:lnSpc>
              <a:spcBef>
                <a:spcPts val="0"/>
              </a:spcBef>
              <a:buNone/>
            </a:pPr>
            <a:r>
              <a:rPr lang="en-US" sz="1800" dirty="0"/>
              <a:t>Fraud Prevention Report</a:t>
            </a:r>
            <a:endParaRPr lang="en-US" sz="900" dirty="0"/>
          </a:p>
          <a:p>
            <a:pPr>
              <a:lnSpc>
                <a:spcPct val="110000"/>
              </a:lnSpc>
              <a:spcBef>
                <a:spcPts val="0"/>
              </a:spcBef>
            </a:pPr>
            <a:r>
              <a:rPr lang="en-US" sz="1800" dirty="0"/>
              <a:t>Make sure the vendors are real vendors</a:t>
            </a:r>
            <a:endParaRPr lang="en-US" sz="1200" dirty="0"/>
          </a:p>
          <a:p>
            <a:pPr>
              <a:lnSpc>
                <a:spcPct val="110000"/>
              </a:lnSpc>
              <a:spcBef>
                <a:spcPts val="0"/>
              </a:spcBef>
            </a:pPr>
            <a:r>
              <a:rPr lang="en-US" sz="1800" dirty="0"/>
              <a:t>Make sure the bill are real bills</a:t>
            </a:r>
          </a:p>
          <a:p>
            <a:pPr lvl="1">
              <a:lnSpc>
                <a:spcPct val="110000"/>
              </a:lnSpc>
              <a:spcBef>
                <a:spcPts val="0"/>
              </a:spcBef>
            </a:pPr>
            <a:r>
              <a:rPr lang="en-US" dirty="0"/>
              <a:t>Some states require an individual voucher with a copy of the bill for each payment</a:t>
            </a:r>
          </a:p>
          <a:p>
            <a:pPr lvl="1">
              <a:lnSpc>
                <a:spcPct val="110000"/>
              </a:lnSpc>
              <a:spcBef>
                <a:spcPts val="0"/>
              </a:spcBef>
            </a:pPr>
            <a:r>
              <a:rPr lang="en-US" dirty="0"/>
              <a:t>Some cities have a Finance Committee who reviews the vouchers</a:t>
            </a:r>
          </a:p>
          <a:p>
            <a:pPr>
              <a:lnSpc>
                <a:spcPct val="110000"/>
              </a:lnSpc>
              <a:spcBef>
                <a:spcPts val="0"/>
              </a:spcBef>
            </a:pPr>
            <a:r>
              <a:rPr lang="en-US" sz="1800" dirty="0"/>
              <a:t>Make sure the reason for payment is legitimate</a:t>
            </a:r>
          </a:p>
          <a:p>
            <a:pPr>
              <a:lnSpc>
                <a:spcPct val="110000"/>
              </a:lnSpc>
              <a:spcBef>
                <a:spcPts val="0"/>
              </a:spcBef>
            </a:pPr>
            <a:r>
              <a:rPr lang="en-US" sz="1800" dirty="0"/>
              <a:t>If something looks odd – ask</a:t>
            </a:r>
          </a:p>
          <a:p>
            <a:pPr>
              <a:lnSpc>
                <a:spcPct val="110000"/>
              </a:lnSpc>
              <a:spcBef>
                <a:spcPts val="0"/>
              </a:spcBef>
            </a:pPr>
            <a:r>
              <a:rPr lang="en-US" sz="1800" dirty="0"/>
              <a:t>Couple this report with the Claims Paid and Summary of Receipts report</a:t>
            </a:r>
          </a:p>
          <a:p>
            <a:pPr lvl="1">
              <a:lnSpc>
                <a:spcPct val="110000"/>
              </a:lnSpc>
              <a:spcBef>
                <a:spcPts val="0"/>
              </a:spcBef>
            </a:pPr>
            <a:r>
              <a:rPr lang="en-US" sz="1600" dirty="0"/>
              <a:t>Claims Paid report is for last month</a:t>
            </a:r>
          </a:p>
          <a:p>
            <a:pPr lvl="1">
              <a:lnSpc>
                <a:spcPct val="110000"/>
              </a:lnSpc>
              <a:spcBef>
                <a:spcPts val="0"/>
              </a:spcBef>
            </a:pPr>
            <a:r>
              <a:rPr lang="en-US" sz="1600" dirty="0"/>
              <a:t>Is there anything on it that was not approved last month?</a:t>
            </a:r>
          </a:p>
          <a:p>
            <a:pPr lvl="2">
              <a:lnSpc>
                <a:spcPct val="110000"/>
              </a:lnSpc>
              <a:spcBef>
                <a:spcPts val="0"/>
              </a:spcBef>
            </a:pPr>
            <a:r>
              <a:rPr lang="en-US" sz="1200" dirty="0"/>
              <a:t>Some cities have given (by ordinance) the Treasurer the ability to pay certain bills without approval (utility bills, rents, payroll taxes, </a:t>
            </a:r>
            <a:r>
              <a:rPr lang="en-US" sz="1200" dirty="0" err="1"/>
              <a:t>etc</a:t>
            </a:r>
            <a:r>
              <a:rPr lang="en-US" sz="1200" dirty="0"/>
              <a:t>)</a:t>
            </a:r>
          </a:p>
          <a:p>
            <a:pPr lvl="2">
              <a:lnSpc>
                <a:spcPct val="110000"/>
              </a:lnSpc>
              <a:spcBef>
                <a:spcPts val="0"/>
              </a:spcBef>
            </a:pPr>
            <a:r>
              <a:rPr lang="en-US" sz="1200" dirty="0"/>
              <a:t>Check with your Attorney if this is being done appropriately</a:t>
            </a:r>
          </a:p>
          <a:p>
            <a:pPr lvl="1">
              <a:lnSpc>
                <a:spcPct val="110000"/>
              </a:lnSpc>
              <a:spcBef>
                <a:spcPts val="0"/>
              </a:spcBef>
            </a:pPr>
            <a:endParaRPr lang="en-US" sz="1400" dirty="0"/>
          </a:p>
          <a:p>
            <a:pPr lvl="3">
              <a:spcBef>
                <a:spcPts val="0"/>
              </a:spcBef>
            </a:pPr>
            <a:endParaRPr lang="en-US" sz="1000" dirty="0"/>
          </a:p>
        </p:txBody>
      </p:sp>
    </p:spTree>
    <p:extLst>
      <p:ext uri="{BB962C8B-B14F-4D97-AF65-F5344CB8AC3E}">
        <p14:creationId xmlns:p14="http://schemas.microsoft.com/office/powerpoint/2010/main" val="198494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dow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dow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dow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dow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wipe(down)">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5F8CF6EE-A822-493E-8464-D052D97AD1BE}"/>
              </a:ext>
            </a:extLst>
          </p:cNvPr>
          <p:cNvGraphicFramePr>
            <a:graphicFrameLocks/>
          </p:cNvGraphicFramePr>
          <p:nvPr>
            <p:extLst>
              <p:ext uri="{D42A27DB-BD31-4B8C-83A1-F6EECF244321}">
                <p14:modId xmlns:p14="http://schemas.microsoft.com/office/powerpoint/2010/main" val="3981966026"/>
              </p:ext>
            </p:extLst>
          </p:nvPr>
        </p:nvGraphicFramePr>
        <p:xfrm>
          <a:off x="111368" y="88379"/>
          <a:ext cx="5832231" cy="6432129"/>
        </p:xfrm>
        <a:graphic>
          <a:graphicData uri="http://schemas.openxmlformats.org/drawingml/2006/table">
            <a:tbl>
              <a:tblPr firstRow="1" bandRow="1">
                <a:tableStyleId>{5C22544A-7EE6-4342-B048-85BDC9FD1C3A}</a:tableStyleId>
              </a:tblPr>
              <a:tblGrid>
                <a:gridCol w="1216270">
                  <a:extLst>
                    <a:ext uri="{9D8B030D-6E8A-4147-A177-3AD203B41FA5}">
                      <a16:colId xmlns:a16="http://schemas.microsoft.com/office/drawing/2014/main" val="20000"/>
                    </a:ext>
                  </a:extLst>
                </a:gridCol>
                <a:gridCol w="2800677">
                  <a:extLst>
                    <a:ext uri="{9D8B030D-6E8A-4147-A177-3AD203B41FA5}">
                      <a16:colId xmlns:a16="http://schemas.microsoft.com/office/drawing/2014/main" val="20003"/>
                    </a:ext>
                  </a:extLst>
                </a:gridCol>
                <a:gridCol w="1815284">
                  <a:extLst>
                    <a:ext uri="{9D8B030D-6E8A-4147-A177-3AD203B41FA5}">
                      <a16:colId xmlns:a16="http://schemas.microsoft.com/office/drawing/2014/main" val="20005"/>
                    </a:ext>
                  </a:extLst>
                </a:gridCol>
              </a:tblGrid>
              <a:tr h="362518">
                <a:tc gridSpan="3">
                  <a:txBody>
                    <a:bodyPr/>
                    <a:lstStyle/>
                    <a:p>
                      <a:pPr algn="ctr"/>
                      <a:r>
                        <a:rPr lang="en-US" sz="1600" dirty="0"/>
                        <a:t>Bank Reconciliation</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3160267"/>
                  </a:ext>
                </a:extLst>
              </a:tr>
              <a:tr h="315974">
                <a:tc gridSpan="3">
                  <a:txBody>
                    <a:bodyPr/>
                    <a:lstStyle/>
                    <a:p>
                      <a:r>
                        <a:rPr lang="en-US" sz="1400" b="1" dirty="0"/>
                        <a:t>Checks Cleared</a:t>
                      </a:r>
                    </a:p>
                  </a:txBody>
                  <a:tcPr/>
                </a:tc>
                <a:tc hMerge="1">
                  <a:txBody>
                    <a:bodyPr/>
                    <a:lstStyle/>
                    <a:p>
                      <a:pPr algn="ctr"/>
                      <a:endParaRPr lang="en-US" sz="1400" b="1" dirty="0"/>
                    </a:p>
                  </a:txBody>
                  <a:tcPr/>
                </a:tc>
                <a:tc hMerge="1">
                  <a:txBody>
                    <a:bodyPr/>
                    <a:lstStyle/>
                    <a:p>
                      <a:pPr algn="ctr"/>
                      <a:endParaRPr lang="en-US" sz="1400" b="1" dirty="0"/>
                    </a:p>
                  </a:txBody>
                  <a:tcPr/>
                </a:tc>
                <a:extLst>
                  <a:ext uri="{0D108BD9-81ED-4DB2-BD59-A6C34878D82A}">
                    <a16:rowId xmlns:a16="http://schemas.microsoft.com/office/drawing/2014/main" val="10001"/>
                  </a:ext>
                </a:extLst>
              </a:tr>
              <a:tr h="703791">
                <a:tc>
                  <a:txBody>
                    <a:bodyPr/>
                    <a:lstStyle/>
                    <a:p>
                      <a:r>
                        <a:rPr lang="en-US" sz="1400" dirty="0"/>
                        <a:t>Date</a:t>
                      </a:r>
                    </a:p>
                    <a:p>
                      <a:r>
                        <a:rPr lang="en-US" sz="1400" dirty="0"/>
                        <a:t>Date</a:t>
                      </a:r>
                    </a:p>
                    <a:p>
                      <a:r>
                        <a:rPr lang="en-US" sz="1400" dirty="0"/>
                        <a:t>Date</a:t>
                      </a:r>
                    </a:p>
                  </a:txBody>
                  <a:tcPr/>
                </a:tc>
                <a:tc>
                  <a:txBody>
                    <a:bodyPr/>
                    <a:lstStyle/>
                    <a:p>
                      <a:r>
                        <a:rPr lang="en-US" sz="1400" dirty="0"/>
                        <a:t>Check #</a:t>
                      </a:r>
                    </a:p>
                    <a:p>
                      <a:r>
                        <a:rPr lang="en-US" sz="1400" dirty="0"/>
                        <a:t>Check #</a:t>
                      </a:r>
                    </a:p>
                    <a:p>
                      <a:r>
                        <a:rPr lang="en-US" sz="1400" dirty="0"/>
                        <a:t>Check #</a:t>
                      </a:r>
                    </a:p>
                  </a:txBody>
                  <a:tcPr/>
                </a:tc>
                <a:tc>
                  <a:txBody>
                    <a:bodyPr/>
                    <a:lstStyle/>
                    <a:p>
                      <a:pPr algn="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txBody>
                  <a:tcPr/>
                </a:tc>
                <a:extLst>
                  <a:ext uri="{0D108BD9-81ED-4DB2-BD59-A6C34878D82A}">
                    <a16:rowId xmlns:a16="http://schemas.microsoft.com/office/drawing/2014/main" val="10002"/>
                  </a:ext>
                </a:extLst>
              </a:tr>
              <a:tr h="314173">
                <a:tc gridSpan="2">
                  <a:txBody>
                    <a:bodyPr/>
                    <a:lstStyle/>
                    <a:p>
                      <a:r>
                        <a:rPr lang="en-US" sz="1400" b="1" baseline="0" dirty="0"/>
                        <a:t>Total Checks Cleared</a:t>
                      </a:r>
                    </a:p>
                  </a:txBody>
                  <a:tcPr/>
                </a:tc>
                <a:tc hMerge="1">
                  <a:txBody>
                    <a:bodyPr/>
                    <a:lstStyle/>
                    <a:p>
                      <a:pPr algn="r"/>
                      <a:endParaRPr lang="en-US" sz="1400" b="1" dirty="0"/>
                    </a:p>
                  </a:txBody>
                  <a:tcPr/>
                </a:tc>
                <a:tc>
                  <a:txBody>
                    <a:bodyPr/>
                    <a:lstStyle/>
                    <a:p>
                      <a:pPr algn="r"/>
                      <a:r>
                        <a:rPr lang="en-US" sz="1400" b="1" dirty="0"/>
                        <a:t>0.00</a:t>
                      </a:r>
                    </a:p>
                  </a:txBody>
                  <a:tcPr/>
                </a:tc>
                <a:extLst>
                  <a:ext uri="{0D108BD9-81ED-4DB2-BD59-A6C34878D82A}">
                    <a16:rowId xmlns:a16="http://schemas.microsoft.com/office/drawing/2014/main" val="3901239240"/>
                  </a:ext>
                </a:extLst>
              </a:tr>
              <a:tr h="314173">
                <a:tc gridSpan="3">
                  <a:txBody>
                    <a:bodyPr/>
                    <a:lstStyle/>
                    <a:p>
                      <a:r>
                        <a:rPr lang="en-US" sz="1400" b="1" baseline="0" dirty="0"/>
                        <a:t>Deposits Cleared</a:t>
                      </a:r>
                    </a:p>
                  </a:txBody>
                  <a:tcPr/>
                </a:tc>
                <a:tc hMerge="1">
                  <a:txBody>
                    <a:bodyPr/>
                    <a:lstStyle/>
                    <a:p>
                      <a:pPr algn="r"/>
                      <a:endParaRPr lang="en-US" sz="1400" b="1" dirty="0"/>
                    </a:p>
                  </a:txBody>
                  <a:tcPr/>
                </a:tc>
                <a:tc hMerge="1">
                  <a:txBody>
                    <a:bodyPr/>
                    <a:lstStyle/>
                    <a:p>
                      <a:pPr algn="r"/>
                      <a:endParaRPr lang="en-US" sz="1400" b="1" dirty="0"/>
                    </a:p>
                  </a:txBody>
                  <a:tcPr/>
                </a:tc>
                <a:extLst>
                  <a:ext uri="{0D108BD9-81ED-4DB2-BD59-A6C34878D82A}">
                    <a16:rowId xmlns:a16="http://schemas.microsoft.com/office/drawing/2014/main" val="3648871637"/>
                  </a:ext>
                </a:extLst>
              </a:tr>
              <a:tr h="703791">
                <a:tc>
                  <a:txBody>
                    <a:bodyPr/>
                    <a:lstStyle/>
                    <a:p>
                      <a:r>
                        <a:rPr lang="en-US" sz="1400" dirty="0"/>
                        <a:t>Date</a:t>
                      </a:r>
                    </a:p>
                    <a:p>
                      <a:r>
                        <a:rPr lang="en-US" sz="1400" dirty="0"/>
                        <a:t>Date</a:t>
                      </a:r>
                    </a:p>
                    <a:p>
                      <a:r>
                        <a:rPr lang="en-US" sz="1400" dirty="0"/>
                        <a:t>Date</a:t>
                      </a:r>
                    </a:p>
                  </a:txBody>
                  <a:tcPr/>
                </a:tc>
                <a:tc>
                  <a:txBody>
                    <a:bodyPr/>
                    <a:lstStyle/>
                    <a:p>
                      <a:pPr algn="r"/>
                      <a:endParaRPr lang="en-US" sz="1400" b="1" dirty="0"/>
                    </a:p>
                  </a:txBody>
                  <a:tcPr/>
                </a:tc>
                <a:tc>
                  <a:txBody>
                    <a:bodyPr/>
                    <a:lstStyle/>
                    <a:p>
                      <a:pPr algn="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txBody>
                  <a:tcPr/>
                </a:tc>
                <a:extLst>
                  <a:ext uri="{0D108BD9-81ED-4DB2-BD59-A6C34878D82A}">
                    <a16:rowId xmlns:a16="http://schemas.microsoft.com/office/drawing/2014/main" val="1283683300"/>
                  </a:ext>
                </a:extLst>
              </a:tr>
              <a:tr h="314173">
                <a:tc gridSpan="2">
                  <a:txBody>
                    <a:bodyPr/>
                    <a:lstStyle/>
                    <a:p>
                      <a:r>
                        <a:rPr lang="en-US" sz="1400" b="1" baseline="0" dirty="0"/>
                        <a:t>Total Deposits Cleared</a:t>
                      </a:r>
                    </a:p>
                  </a:txBody>
                  <a:tcPr/>
                </a:tc>
                <a:tc hMerge="1">
                  <a:txBody>
                    <a:bodyPr/>
                    <a:lstStyle/>
                    <a:p>
                      <a:pPr algn="r"/>
                      <a:endParaRPr lang="en-US" sz="1400" b="1" dirty="0"/>
                    </a:p>
                  </a:txBody>
                  <a:tcPr/>
                </a:tc>
                <a:tc>
                  <a:txBody>
                    <a:bodyPr/>
                    <a:lstStyle/>
                    <a:p>
                      <a:pPr algn="r"/>
                      <a:r>
                        <a:rPr lang="en-US" sz="1400" b="1" dirty="0"/>
                        <a:t>0.00</a:t>
                      </a:r>
                    </a:p>
                  </a:txBody>
                  <a:tcPr/>
                </a:tc>
                <a:extLst>
                  <a:ext uri="{0D108BD9-81ED-4DB2-BD59-A6C34878D82A}">
                    <a16:rowId xmlns:a16="http://schemas.microsoft.com/office/drawing/2014/main" val="3848670852"/>
                  </a:ext>
                </a:extLst>
              </a:tr>
              <a:tr h="314173">
                <a:tc gridSpan="3">
                  <a:txBody>
                    <a:bodyPr/>
                    <a:lstStyle/>
                    <a:p>
                      <a:r>
                        <a:rPr lang="en-US" sz="1400" b="1" dirty="0"/>
                        <a:t>Checks Not Cleared</a:t>
                      </a:r>
                    </a:p>
                  </a:txBody>
                  <a:tcPr/>
                </a:tc>
                <a:tc hMerge="1">
                  <a:txBody>
                    <a:bodyPr/>
                    <a:lstStyle/>
                    <a:p>
                      <a:pPr algn="ctr"/>
                      <a:endParaRPr lang="en-US" sz="1400" b="1" dirty="0"/>
                    </a:p>
                  </a:txBody>
                  <a:tcPr/>
                </a:tc>
                <a:tc hMerge="1">
                  <a:txBody>
                    <a:bodyPr/>
                    <a:lstStyle/>
                    <a:p>
                      <a:pPr algn="ctr"/>
                      <a:endParaRPr lang="en-US" sz="1400" b="1" dirty="0"/>
                    </a:p>
                  </a:txBody>
                  <a:tcPr/>
                </a:tc>
                <a:extLst>
                  <a:ext uri="{0D108BD9-81ED-4DB2-BD59-A6C34878D82A}">
                    <a16:rowId xmlns:a16="http://schemas.microsoft.com/office/drawing/2014/main" val="2743640811"/>
                  </a:ext>
                </a:extLst>
              </a:tr>
              <a:tr h="703791">
                <a:tc>
                  <a:txBody>
                    <a:bodyPr/>
                    <a:lstStyle/>
                    <a:p>
                      <a:r>
                        <a:rPr lang="en-US" sz="1400" dirty="0"/>
                        <a:t>Date</a:t>
                      </a:r>
                    </a:p>
                    <a:p>
                      <a:r>
                        <a:rPr lang="en-US" sz="1400" dirty="0"/>
                        <a:t>Date</a:t>
                      </a:r>
                    </a:p>
                    <a:p>
                      <a:r>
                        <a:rPr lang="en-US" sz="1400" dirty="0"/>
                        <a:t>Date</a:t>
                      </a:r>
                    </a:p>
                  </a:txBody>
                  <a:tcPr/>
                </a:tc>
                <a:tc>
                  <a:txBody>
                    <a:bodyPr/>
                    <a:lstStyle/>
                    <a:p>
                      <a:r>
                        <a:rPr lang="en-US" sz="1400" dirty="0"/>
                        <a:t>Check #</a:t>
                      </a:r>
                    </a:p>
                    <a:p>
                      <a:r>
                        <a:rPr lang="en-US" sz="1400" dirty="0"/>
                        <a:t>Check #</a:t>
                      </a:r>
                    </a:p>
                    <a:p>
                      <a:r>
                        <a:rPr lang="en-US" sz="1400" dirty="0"/>
                        <a:t>Check #</a:t>
                      </a:r>
                    </a:p>
                  </a:txBody>
                  <a:tcPr/>
                </a:tc>
                <a:tc>
                  <a:txBody>
                    <a:bodyPr/>
                    <a:lstStyle/>
                    <a:p>
                      <a:pPr algn="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txBody>
                  <a:tcPr/>
                </a:tc>
                <a:extLst>
                  <a:ext uri="{0D108BD9-81ED-4DB2-BD59-A6C34878D82A}">
                    <a16:rowId xmlns:a16="http://schemas.microsoft.com/office/drawing/2014/main" val="538698610"/>
                  </a:ext>
                </a:extLst>
              </a:tr>
              <a:tr h="314173">
                <a:tc gridSpan="2">
                  <a:txBody>
                    <a:bodyPr/>
                    <a:lstStyle/>
                    <a:p>
                      <a:r>
                        <a:rPr lang="en-US" sz="1400" b="1" baseline="0" dirty="0"/>
                        <a:t>Total Checks Not Cleared</a:t>
                      </a:r>
                    </a:p>
                  </a:txBody>
                  <a:tcPr/>
                </a:tc>
                <a:tc hMerge="1">
                  <a:txBody>
                    <a:bodyPr/>
                    <a:lstStyle/>
                    <a:p>
                      <a:pPr algn="r"/>
                      <a:endParaRPr lang="en-US" sz="1400" b="1" dirty="0"/>
                    </a:p>
                  </a:txBody>
                  <a:tcPr/>
                </a:tc>
                <a:tc>
                  <a:txBody>
                    <a:bodyPr/>
                    <a:lstStyle/>
                    <a:p>
                      <a:pPr algn="r"/>
                      <a:r>
                        <a:rPr lang="en-US" sz="1400" b="1" dirty="0"/>
                        <a:t>0.00</a:t>
                      </a:r>
                    </a:p>
                  </a:txBody>
                  <a:tcPr/>
                </a:tc>
                <a:extLst>
                  <a:ext uri="{0D108BD9-81ED-4DB2-BD59-A6C34878D82A}">
                    <a16:rowId xmlns:a16="http://schemas.microsoft.com/office/drawing/2014/main" val="1827861935"/>
                  </a:ext>
                </a:extLst>
              </a:tr>
              <a:tr h="314173">
                <a:tc gridSpan="3">
                  <a:txBody>
                    <a:bodyPr/>
                    <a:lstStyle/>
                    <a:p>
                      <a:r>
                        <a:rPr lang="en-US" sz="1400" b="1" baseline="0" dirty="0"/>
                        <a:t>Deposits Not Cleared</a:t>
                      </a:r>
                    </a:p>
                  </a:txBody>
                  <a:tcPr/>
                </a:tc>
                <a:tc hMerge="1">
                  <a:txBody>
                    <a:bodyPr/>
                    <a:lstStyle/>
                    <a:p>
                      <a:pPr algn="r"/>
                      <a:endParaRPr lang="en-US" sz="1400" b="1" dirty="0"/>
                    </a:p>
                  </a:txBody>
                  <a:tcPr/>
                </a:tc>
                <a:tc hMerge="1">
                  <a:txBody>
                    <a:bodyPr/>
                    <a:lstStyle/>
                    <a:p>
                      <a:pPr algn="r"/>
                      <a:endParaRPr lang="en-US" sz="1400" b="1" dirty="0"/>
                    </a:p>
                  </a:txBody>
                  <a:tcPr/>
                </a:tc>
                <a:extLst>
                  <a:ext uri="{0D108BD9-81ED-4DB2-BD59-A6C34878D82A}">
                    <a16:rowId xmlns:a16="http://schemas.microsoft.com/office/drawing/2014/main" val="1740920853"/>
                  </a:ext>
                </a:extLst>
              </a:tr>
              <a:tr h="703791">
                <a:tc>
                  <a:txBody>
                    <a:bodyPr/>
                    <a:lstStyle/>
                    <a:p>
                      <a:r>
                        <a:rPr lang="en-US" sz="1400" dirty="0"/>
                        <a:t>Date</a:t>
                      </a:r>
                    </a:p>
                    <a:p>
                      <a:r>
                        <a:rPr lang="en-US" sz="1400" dirty="0"/>
                        <a:t>Date</a:t>
                      </a:r>
                    </a:p>
                    <a:p>
                      <a:r>
                        <a:rPr lang="en-US" sz="1400" dirty="0"/>
                        <a:t>Date</a:t>
                      </a:r>
                    </a:p>
                  </a:txBody>
                  <a:tcPr/>
                </a:tc>
                <a:tc>
                  <a:txBody>
                    <a:bodyPr/>
                    <a:lstStyle/>
                    <a:p>
                      <a:pPr algn="r"/>
                      <a:endParaRPr lang="en-US" sz="1400" b="1" dirty="0"/>
                    </a:p>
                  </a:txBody>
                  <a:tcPr/>
                </a:tc>
                <a:tc>
                  <a:txBody>
                    <a:bodyPr/>
                    <a:lstStyle/>
                    <a:p>
                      <a:pPr algn="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0.00</a:t>
                      </a:r>
                    </a:p>
                  </a:txBody>
                  <a:tcPr/>
                </a:tc>
                <a:extLst>
                  <a:ext uri="{0D108BD9-81ED-4DB2-BD59-A6C34878D82A}">
                    <a16:rowId xmlns:a16="http://schemas.microsoft.com/office/drawing/2014/main" val="3561515879"/>
                  </a:ext>
                </a:extLst>
              </a:tr>
              <a:tr h="314173">
                <a:tc gridSpan="2">
                  <a:txBody>
                    <a:bodyPr/>
                    <a:lstStyle/>
                    <a:p>
                      <a:r>
                        <a:rPr lang="en-US" sz="1400" b="1" baseline="0" dirty="0"/>
                        <a:t>Total Deposits Not Cleared</a:t>
                      </a:r>
                    </a:p>
                  </a:txBody>
                  <a:tcPr/>
                </a:tc>
                <a:tc hMerge="1">
                  <a:txBody>
                    <a:bodyPr/>
                    <a:lstStyle/>
                    <a:p>
                      <a:pPr algn="r"/>
                      <a:endParaRPr lang="en-US" sz="1400" b="1" dirty="0"/>
                    </a:p>
                  </a:txBody>
                  <a:tcPr/>
                </a:tc>
                <a:tc>
                  <a:txBody>
                    <a:bodyPr/>
                    <a:lstStyle/>
                    <a:p>
                      <a:pPr algn="r"/>
                      <a:r>
                        <a:rPr lang="en-US" sz="1400" b="1" dirty="0"/>
                        <a:t>0.00</a:t>
                      </a:r>
                    </a:p>
                  </a:txBody>
                  <a:tcPr/>
                </a:tc>
                <a:extLst>
                  <a:ext uri="{0D108BD9-81ED-4DB2-BD59-A6C34878D82A}">
                    <a16:rowId xmlns:a16="http://schemas.microsoft.com/office/drawing/2014/main" val="3692963431"/>
                  </a:ext>
                </a:extLst>
              </a:tr>
              <a:tr h="314173">
                <a:tc gridSpan="2">
                  <a:txBody>
                    <a:bodyPr/>
                    <a:lstStyle/>
                    <a:p>
                      <a:r>
                        <a:rPr lang="en-US" sz="1400" b="1" baseline="0" dirty="0"/>
                        <a:t>Bank Balance</a:t>
                      </a:r>
                    </a:p>
                  </a:txBody>
                  <a:tcPr/>
                </a:tc>
                <a:tc hMerge="1">
                  <a:txBody>
                    <a:bodyPr/>
                    <a:lstStyle/>
                    <a:p>
                      <a:pPr algn="r"/>
                      <a:endParaRPr lang="en-US" sz="1400" b="1" dirty="0"/>
                    </a:p>
                  </a:txBody>
                  <a:tcPr/>
                </a:tc>
                <a:tc>
                  <a:txBody>
                    <a:bodyPr/>
                    <a:lstStyle/>
                    <a:p>
                      <a:pPr algn="r"/>
                      <a:r>
                        <a:rPr lang="en-US" sz="1400" b="1" dirty="0"/>
                        <a:t>0.00</a:t>
                      </a:r>
                    </a:p>
                  </a:txBody>
                  <a:tcPr/>
                </a:tc>
                <a:extLst>
                  <a:ext uri="{0D108BD9-81ED-4DB2-BD59-A6C34878D82A}">
                    <a16:rowId xmlns:a16="http://schemas.microsoft.com/office/drawing/2014/main" val="3805166417"/>
                  </a:ext>
                </a:extLst>
              </a:tr>
              <a:tr h="314173">
                <a:tc gridSpan="2">
                  <a:txBody>
                    <a:bodyPr/>
                    <a:lstStyle/>
                    <a:p>
                      <a:r>
                        <a:rPr lang="en-US" sz="1400" b="1" dirty="0"/>
                        <a:t>Book Balance</a:t>
                      </a:r>
                    </a:p>
                  </a:txBody>
                  <a:tcPr/>
                </a:tc>
                <a:tc hMerge="1">
                  <a:txBody>
                    <a:bodyPr/>
                    <a:lstStyle/>
                    <a:p>
                      <a:pPr algn="r"/>
                      <a:endParaRPr lang="en-US" sz="1400" b="1" dirty="0"/>
                    </a:p>
                  </a:txBody>
                  <a:tcPr/>
                </a:tc>
                <a:tc>
                  <a:txBody>
                    <a:bodyPr/>
                    <a:lstStyle/>
                    <a:p>
                      <a:pPr algn="r"/>
                      <a:r>
                        <a:rPr lang="en-US" sz="1400" b="1" dirty="0"/>
                        <a:t>0.00</a:t>
                      </a:r>
                    </a:p>
                  </a:txBody>
                  <a:tcPr/>
                </a:tc>
                <a:extLst>
                  <a:ext uri="{0D108BD9-81ED-4DB2-BD59-A6C34878D82A}">
                    <a16:rowId xmlns:a16="http://schemas.microsoft.com/office/drawing/2014/main" val="10003"/>
                  </a:ext>
                </a:extLst>
              </a:tr>
            </a:tbl>
          </a:graphicData>
        </a:graphic>
      </p:graphicFrame>
      <p:sp>
        <p:nvSpPr>
          <p:cNvPr id="6" name="Content Placeholder 1">
            <a:extLst>
              <a:ext uri="{FF2B5EF4-FFF2-40B4-BE49-F238E27FC236}">
                <a16:creationId xmlns:a16="http://schemas.microsoft.com/office/drawing/2014/main" id="{60D201D4-117E-4216-B22B-0673D5796582}"/>
              </a:ext>
            </a:extLst>
          </p:cNvPr>
          <p:cNvSpPr>
            <a:spLocks noGrp="1"/>
          </p:cNvSpPr>
          <p:nvPr>
            <p:ph idx="1"/>
          </p:nvPr>
        </p:nvSpPr>
        <p:spPr>
          <a:xfrm>
            <a:off x="6053139" y="88378"/>
            <a:ext cx="5943600" cy="6690491"/>
          </a:xfrm>
        </p:spPr>
        <p:txBody>
          <a:bodyPr>
            <a:normAutofit/>
          </a:bodyPr>
          <a:lstStyle/>
          <a:p>
            <a:pPr marL="45720" indent="0">
              <a:lnSpc>
                <a:spcPct val="110000"/>
              </a:lnSpc>
              <a:spcBef>
                <a:spcPts val="0"/>
              </a:spcBef>
              <a:buNone/>
            </a:pPr>
            <a:r>
              <a:rPr lang="en-US" sz="1800" dirty="0"/>
              <a:t>Fraud Prevention Report</a:t>
            </a:r>
            <a:endParaRPr lang="en-US" sz="900" dirty="0"/>
          </a:p>
          <a:p>
            <a:pPr>
              <a:lnSpc>
                <a:spcPct val="110000"/>
              </a:lnSpc>
              <a:spcBef>
                <a:spcPts val="0"/>
              </a:spcBef>
            </a:pPr>
            <a:r>
              <a:rPr lang="en-US" sz="1800" dirty="0"/>
              <a:t>Look for Uncleared Transactions (especially deposits)</a:t>
            </a:r>
          </a:p>
          <a:p>
            <a:pPr>
              <a:lnSpc>
                <a:spcPct val="110000"/>
              </a:lnSpc>
              <a:spcBef>
                <a:spcPts val="0"/>
              </a:spcBef>
            </a:pPr>
            <a:r>
              <a:rPr lang="en-US" sz="1800" dirty="0"/>
              <a:t>Look to see if any transactions exist that were not on the Claims Paid and Summary of Receipts</a:t>
            </a:r>
          </a:p>
          <a:p>
            <a:pPr>
              <a:lnSpc>
                <a:spcPct val="110000"/>
              </a:lnSpc>
              <a:spcBef>
                <a:spcPts val="0"/>
              </a:spcBef>
              <a:buClr>
                <a:srgbClr val="C00000"/>
              </a:buClr>
            </a:pPr>
            <a:r>
              <a:rPr lang="en-US" sz="1800" dirty="0"/>
              <a:t>Look at the Book Balance – does it match the Balance Sheet?</a:t>
            </a:r>
            <a:endParaRPr lang="en-US" sz="1200" dirty="0"/>
          </a:p>
          <a:p>
            <a:pPr lvl="1">
              <a:lnSpc>
                <a:spcPct val="110000"/>
              </a:lnSpc>
              <a:spcBef>
                <a:spcPts val="0"/>
              </a:spcBef>
            </a:pPr>
            <a:endParaRPr lang="en-US" sz="1400" dirty="0"/>
          </a:p>
          <a:p>
            <a:pPr lvl="3">
              <a:spcBef>
                <a:spcPts val="0"/>
              </a:spcBef>
            </a:pPr>
            <a:endParaRPr lang="en-US" sz="1000" dirty="0"/>
          </a:p>
        </p:txBody>
      </p:sp>
    </p:spTree>
    <p:extLst>
      <p:ext uri="{BB962C8B-B14F-4D97-AF65-F5344CB8AC3E}">
        <p14:creationId xmlns:p14="http://schemas.microsoft.com/office/powerpoint/2010/main" val="165584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BF24-952B-4CB9-AE9D-CBC3878DF300}"/>
              </a:ext>
            </a:extLst>
          </p:cNvPr>
          <p:cNvSpPr>
            <a:spLocks noGrp="1"/>
          </p:cNvSpPr>
          <p:nvPr>
            <p:ph type="title"/>
          </p:nvPr>
        </p:nvSpPr>
        <p:spPr>
          <a:xfrm>
            <a:off x="8151812" y="380464"/>
            <a:ext cx="3506788" cy="2415489"/>
          </a:xfrm>
        </p:spPr>
        <p:txBody>
          <a:bodyPr>
            <a:normAutofit/>
          </a:bodyPr>
          <a:lstStyle/>
          <a:p>
            <a:r>
              <a:rPr lang="en-US" dirty="0"/>
              <a:t>Additional Reports</a:t>
            </a:r>
          </a:p>
        </p:txBody>
      </p:sp>
      <p:sp>
        <p:nvSpPr>
          <p:cNvPr id="3" name="Content Placeholder 2">
            <a:extLst>
              <a:ext uri="{FF2B5EF4-FFF2-40B4-BE49-F238E27FC236}">
                <a16:creationId xmlns:a16="http://schemas.microsoft.com/office/drawing/2014/main" id="{4A3CAAA8-C8A5-4456-95B8-3C3039382677}"/>
              </a:ext>
            </a:extLst>
          </p:cNvPr>
          <p:cNvSpPr>
            <a:spLocks noGrp="1"/>
          </p:cNvSpPr>
          <p:nvPr>
            <p:ph idx="1"/>
          </p:nvPr>
        </p:nvSpPr>
        <p:spPr>
          <a:xfrm>
            <a:off x="530352" y="457200"/>
            <a:ext cx="7242111" cy="6066692"/>
          </a:xfrm>
        </p:spPr>
        <p:txBody>
          <a:bodyPr>
            <a:normAutofit fontScale="77500" lnSpcReduction="20000"/>
          </a:bodyPr>
          <a:lstStyle/>
          <a:p>
            <a:r>
              <a:rPr lang="en-US" b="1" dirty="0"/>
              <a:t>Balance Sheet by Fund (Fiscal Year-to-Date)</a:t>
            </a:r>
          </a:p>
          <a:p>
            <a:pPr lvl="1"/>
            <a:r>
              <a:rPr lang="en-US" dirty="0"/>
              <a:t>Very detailed and very large report but very good for fraud prevention and decision making</a:t>
            </a:r>
          </a:p>
          <a:p>
            <a:r>
              <a:rPr lang="en-US" b="1" dirty="0"/>
              <a:t>Profit &amp; Loss by Fund (Fiscal Year-to-Date)</a:t>
            </a:r>
          </a:p>
          <a:p>
            <a:pPr lvl="1"/>
            <a:r>
              <a:rPr lang="en-US" dirty="0"/>
              <a:t>Very detailed and very large report but very good for fraud prevention and decision making</a:t>
            </a:r>
          </a:p>
          <a:p>
            <a:r>
              <a:rPr lang="en-US" b="1" dirty="0"/>
              <a:t>Bank Reconciliations (secondary accounts)</a:t>
            </a:r>
          </a:p>
          <a:p>
            <a:pPr lvl="1"/>
            <a:r>
              <a:rPr lang="en-US" dirty="0"/>
              <a:t>If any questions come up from monitoring the Balance Sheet by Month, start asking for these</a:t>
            </a:r>
          </a:p>
          <a:p>
            <a:r>
              <a:rPr lang="en-US" b="1" dirty="0"/>
              <a:t>Accounts Receivable Aging</a:t>
            </a:r>
          </a:p>
          <a:p>
            <a:pPr lvl="1"/>
            <a:r>
              <a:rPr lang="en-US" dirty="0"/>
              <a:t>Are the people on the list real people?</a:t>
            </a:r>
          </a:p>
          <a:p>
            <a:pPr lvl="1"/>
            <a:r>
              <a:rPr lang="en-US" dirty="0"/>
              <a:t>Do balances need to be placed on a lien or written off?</a:t>
            </a:r>
          </a:p>
          <a:p>
            <a:r>
              <a:rPr lang="en-US" b="1" dirty="0"/>
              <a:t>Missing Checks</a:t>
            </a:r>
          </a:p>
          <a:p>
            <a:pPr lvl="1"/>
            <a:r>
              <a:rPr lang="en-US" dirty="0"/>
              <a:t>Audit report</a:t>
            </a:r>
          </a:p>
          <a:p>
            <a:r>
              <a:rPr lang="en-US" b="1" dirty="0"/>
              <a:t>Voided or Duplicated Checks</a:t>
            </a:r>
          </a:p>
          <a:p>
            <a:pPr lvl="1"/>
            <a:r>
              <a:rPr lang="en-US" dirty="0"/>
              <a:t>Audit report</a:t>
            </a:r>
          </a:p>
          <a:p>
            <a:r>
              <a:rPr lang="en-US" b="1" dirty="0"/>
              <a:t>Treasurer’s Report</a:t>
            </a:r>
          </a:p>
          <a:p>
            <a:pPr lvl="1"/>
            <a:r>
              <a:rPr lang="en-US" dirty="0"/>
              <a:t>Audit report – summary of Balance Sheet and Profit &amp; Loss by Fund</a:t>
            </a:r>
          </a:p>
          <a:p>
            <a:pPr lvl="1"/>
            <a:r>
              <a:rPr lang="en-US" dirty="0"/>
              <a:t>Shows beginning fund balance, plus total income, minus total expense to equal ending fund balance</a:t>
            </a:r>
          </a:p>
          <a:p>
            <a:pPr lvl="1">
              <a:buClr>
                <a:srgbClr val="C00000"/>
              </a:buClr>
            </a:pPr>
            <a:r>
              <a:rPr lang="en-US" dirty="0"/>
              <a:t>Can show if transactions have been entered directly into fund balance rather than to an income or expense account</a:t>
            </a:r>
          </a:p>
        </p:txBody>
      </p:sp>
      <p:sp>
        <p:nvSpPr>
          <p:cNvPr id="4" name="Text Placeholder 3">
            <a:extLst>
              <a:ext uri="{FF2B5EF4-FFF2-40B4-BE49-F238E27FC236}">
                <a16:creationId xmlns:a16="http://schemas.microsoft.com/office/drawing/2014/main" id="{83D50EFA-0C47-4606-8052-0256A4855CDB}"/>
              </a:ext>
            </a:extLst>
          </p:cNvPr>
          <p:cNvSpPr>
            <a:spLocks noGrp="1"/>
          </p:cNvSpPr>
          <p:nvPr>
            <p:ph type="body" sz="half" idx="2"/>
          </p:nvPr>
        </p:nvSpPr>
        <p:spPr>
          <a:xfrm>
            <a:off x="8151812" y="2795954"/>
            <a:ext cx="3514564" cy="3376246"/>
          </a:xfrm>
        </p:spPr>
        <p:txBody>
          <a:bodyPr>
            <a:normAutofit/>
          </a:bodyPr>
          <a:lstStyle/>
          <a:p>
            <a:pPr marL="285750" indent="-285750">
              <a:buFont typeface="Wingdings" panose="05000000000000000000" pitchFamily="2" charset="2"/>
              <a:buChar char="§"/>
            </a:pPr>
            <a:r>
              <a:rPr lang="en-US" dirty="0"/>
              <a:t>These reports might be presented to a Finance Committee</a:t>
            </a:r>
          </a:p>
          <a:p>
            <a:pPr marL="285750" indent="-285750">
              <a:buFont typeface="Wingdings" panose="05000000000000000000" pitchFamily="2" charset="2"/>
              <a:buChar char="§"/>
            </a:pPr>
            <a:r>
              <a:rPr lang="en-US" dirty="0"/>
              <a:t>They might be presented to the Council once a quarter or once a year</a:t>
            </a:r>
          </a:p>
        </p:txBody>
      </p:sp>
    </p:spTree>
    <p:extLst>
      <p:ext uri="{BB962C8B-B14F-4D97-AF65-F5344CB8AC3E}">
        <p14:creationId xmlns:p14="http://schemas.microsoft.com/office/powerpoint/2010/main" val="4691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left)">
                                      <p:cBhvr>
                                        <p:cTn id="42" dur="500"/>
                                        <p:tgtEl>
                                          <p:spTgt spid="3">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wipe(left)">
                                      <p:cBhvr>
                                        <p:cTn id="50" dur="500"/>
                                        <p:tgtEl>
                                          <p:spTgt spid="3">
                                            <p:txEl>
                                              <p:pRg st="11" end="11"/>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wipe(left)">
                                      <p:cBhvr>
                                        <p:cTn id="53" dur="500"/>
                                        <p:tgtEl>
                                          <p:spTgt spid="3">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wipe(left)">
                                      <p:cBhvr>
                                        <p:cTn id="58" dur="500"/>
                                        <p:tgtEl>
                                          <p:spTgt spid="3">
                                            <p:txEl>
                                              <p:pRg st="13" end="13"/>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wipe(left)">
                                      <p:cBhvr>
                                        <p:cTn id="61" dur="500"/>
                                        <p:tgtEl>
                                          <p:spTgt spid="3">
                                            <p:txEl>
                                              <p:pRg st="14" end="14"/>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wipe(left)">
                                      <p:cBhvr>
                                        <p:cTn id="64" dur="500"/>
                                        <p:tgtEl>
                                          <p:spTgt spid="3">
                                            <p:txEl>
                                              <p:pRg st="15" end="15"/>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wipe(left)">
                                      <p:cBhvr>
                                        <p:cTn id="6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Keep your eyes on the goal</a:t>
            </a:r>
          </a:p>
        </p:txBody>
      </p:sp>
      <p:sp>
        <p:nvSpPr>
          <p:cNvPr id="2" name="Content Placeholder 1"/>
          <p:cNvSpPr>
            <a:spLocks noGrp="1"/>
          </p:cNvSpPr>
          <p:nvPr>
            <p:ph idx="1"/>
          </p:nvPr>
        </p:nvSpPr>
        <p:spPr/>
        <p:txBody>
          <a:bodyPr>
            <a:normAutofit/>
          </a:bodyPr>
          <a:lstStyle/>
          <a:p>
            <a:pPr marL="45720" indent="0">
              <a:buNone/>
            </a:pPr>
            <a:r>
              <a:rPr lang="en-US" sz="4400" b="1" dirty="0">
                <a:solidFill>
                  <a:srgbClr val="CC0000"/>
                </a:solidFill>
              </a:rPr>
              <a:t>Team Goals:</a:t>
            </a:r>
          </a:p>
          <a:p>
            <a:pPr marL="45720" indent="0">
              <a:buNone/>
            </a:pPr>
            <a:r>
              <a:rPr lang="en-US" sz="4000" dirty="0"/>
              <a:t>Protect your City’s financial future</a:t>
            </a:r>
          </a:p>
          <a:p>
            <a:pPr marL="45720" indent="0">
              <a:buNone/>
            </a:pPr>
            <a:r>
              <a:rPr lang="en-US" sz="4000" dirty="0"/>
              <a:t>Make decisions that benefit the most people with the least amount of resources</a:t>
            </a:r>
          </a:p>
          <a:p>
            <a:endParaRPr lang="en-US" dirty="0"/>
          </a:p>
        </p:txBody>
      </p:sp>
      <p:pic>
        <p:nvPicPr>
          <p:cNvPr id="6" name="Picture 11" descr="See the source image">
            <a:extLst>
              <a:ext uri="{FF2B5EF4-FFF2-40B4-BE49-F238E27FC236}">
                <a16:creationId xmlns:a16="http://schemas.microsoft.com/office/drawing/2014/main" id="{0D082ADC-9CBE-474C-A25C-2D91F5C90CD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424" y="4590289"/>
            <a:ext cx="3100548" cy="15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par>
                          <p:cTn id="18" fill="hold">
                            <p:stCondLst>
                              <p:cond delay="1000"/>
                            </p:stCondLst>
                            <p:childTnLst>
                              <p:par>
                                <p:cTn id="19" presetID="45"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Understanding your financials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does the council need to understand the financials?</a:t>
            </a:r>
          </a:p>
        </p:txBody>
      </p:sp>
      <p:sp>
        <p:nvSpPr>
          <p:cNvPr id="2" name="Content Placeholder 1"/>
          <p:cNvSpPr>
            <a:spLocks noGrp="1"/>
          </p:cNvSpPr>
          <p:nvPr>
            <p:ph idx="1"/>
          </p:nvPr>
        </p:nvSpPr>
        <p:spPr>
          <a:xfrm>
            <a:off x="530352" y="457199"/>
            <a:ext cx="7242111" cy="6082937"/>
          </a:xfrm>
        </p:spPr>
        <p:txBody>
          <a:bodyPr>
            <a:normAutofit/>
          </a:bodyPr>
          <a:lstStyle/>
          <a:p>
            <a:r>
              <a:rPr lang="en-US" dirty="0"/>
              <a:t>The City Council is responsible for making decisions that will either negatively or positively affect the public during this term and those that follow</a:t>
            </a:r>
          </a:p>
          <a:p>
            <a:pPr lvl="1"/>
            <a:r>
              <a:rPr lang="en-US" dirty="0"/>
              <a:t>Your accounting information system can help you make informed decisions.</a:t>
            </a:r>
          </a:p>
          <a:p>
            <a:pPr lvl="1"/>
            <a:r>
              <a:rPr lang="en-US" dirty="0"/>
              <a:t>We wouldn’t hop in the car and take a vacation half way across the country on a whim. Even if we have a vague general feeling that we have enough money in the bank account. We would still have to prepare. We would have to understand our personal financials (current and upcoming bills) and plan for the trip before we go.</a:t>
            </a:r>
          </a:p>
          <a:p>
            <a:pPr lvl="1"/>
            <a:r>
              <a:rPr lang="en-US" dirty="0"/>
              <a:t>We must be even more diligent with the City’s money since it belongs to the Public.</a:t>
            </a:r>
          </a:p>
          <a:p>
            <a:r>
              <a:rPr lang="en-US" dirty="0"/>
              <a:t>Your accounting system can also help you prevent fraud.</a:t>
            </a:r>
          </a:p>
          <a:p>
            <a:pPr lvl="1"/>
            <a:r>
              <a:rPr lang="en-US" dirty="0"/>
              <a:t>The Council is responsible for safeguarding the public assets entrusted to them by the voters.</a:t>
            </a:r>
          </a:p>
          <a:p>
            <a:pPr lvl="1"/>
            <a:r>
              <a:rPr lang="en-US" dirty="0"/>
              <a:t>Simply delegating the responsibility of your financials to another person, with no checks and balances, is a recipe for disaster.</a:t>
            </a:r>
          </a:p>
          <a:p>
            <a:pPr lvl="1">
              <a:buClr>
                <a:srgbClr val="C00000"/>
              </a:buClr>
            </a:pPr>
            <a:r>
              <a:rPr lang="en-US" dirty="0"/>
              <a:t>In times of distress, even simple innocent mistakes can be interpreted as fraud.</a:t>
            </a:r>
          </a:p>
        </p:txBody>
      </p:sp>
      <p:pic>
        <p:nvPicPr>
          <p:cNvPr id="7" name="Picture 2" descr="C:\Users\Admin\AppData\Local\Microsoft\Windows\INetCache\IE\2HT3QJYY\meeting[1].jpg">
            <a:extLst>
              <a:ext uri="{FF2B5EF4-FFF2-40B4-BE49-F238E27FC236}">
                <a16:creationId xmlns:a16="http://schemas.microsoft.com/office/drawing/2014/main" id="{DE098CCA-69CF-471B-A6FB-38DCABE3F9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0827" y="4699397"/>
            <a:ext cx="1941498" cy="1503978"/>
          </a:xfrm>
          <a:prstGeom prst="rect">
            <a:avLst/>
          </a:prstGeom>
          <a:solidFill>
            <a:srgbClr val="FFFFFF">
              <a:shade val="85000"/>
            </a:srgbClr>
          </a:solidFill>
          <a:ln w="38100" cap="sq">
            <a:solidFill>
              <a:schemeClr val="tx1">
                <a:lumMod val="65000"/>
                <a:lumOff val="3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Oval 2">
            <a:extLst>
              <a:ext uri="{FF2B5EF4-FFF2-40B4-BE49-F238E27FC236}">
                <a16:creationId xmlns:a16="http://schemas.microsoft.com/office/drawing/2014/main" id="{EE0A87EF-3B71-4990-883C-90B130CB3B95}"/>
              </a:ext>
            </a:extLst>
          </p:cNvPr>
          <p:cNvSpPr/>
          <p:nvPr/>
        </p:nvSpPr>
        <p:spPr>
          <a:xfrm>
            <a:off x="9281652" y="5459360"/>
            <a:ext cx="258096" cy="272846"/>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5CEE7FE-6ABA-4D23-9DBC-22DDD10F6693}"/>
              </a:ext>
            </a:extLst>
          </p:cNvPr>
          <p:cNvSpPr/>
          <p:nvPr/>
        </p:nvSpPr>
        <p:spPr>
          <a:xfrm>
            <a:off x="9232491" y="5515896"/>
            <a:ext cx="71283" cy="135194"/>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A60F556-6522-4945-904B-CE9A66E7FDED}"/>
              </a:ext>
            </a:extLst>
          </p:cNvPr>
          <p:cNvSpPr/>
          <p:nvPr/>
        </p:nvSpPr>
        <p:spPr>
          <a:xfrm>
            <a:off x="9392266" y="5912483"/>
            <a:ext cx="78657" cy="87652"/>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C6BD53B9-7732-4A64-8DEB-31F9C0D45EA4}"/>
              </a:ext>
            </a:extLst>
          </p:cNvPr>
          <p:cNvSpPr/>
          <p:nvPr/>
        </p:nvSpPr>
        <p:spPr>
          <a:xfrm>
            <a:off x="9313607" y="5717458"/>
            <a:ext cx="135193" cy="49161"/>
          </a:xfrm>
          <a:custGeom>
            <a:avLst/>
            <a:gdLst>
              <a:gd name="connsiteX0" fmla="*/ 0 w 135193"/>
              <a:gd name="connsiteY0" fmla="*/ 0 h 49161"/>
              <a:gd name="connsiteX1" fmla="*/ 14748 w 135193"/>
              <a:gd name="connsiteY1" fmla="*/ 49161 h 49161"/>
              <a:gd name="connsiteX2" fmla="*/ 135193 w 135193"/>
              <a:gd name="connsiteY2" fmla="*/ 34413 h 49161"/>
              <a:gd name="connsiteX3" fmla="*/ 135193 w 135193"/>
              <a:gd name="connsiteY3" fmla="*/ 12290 h 49161"/>
              <a:gd name="connsiteX4" fmla="*/ 76200 w 135193"/>
              <a:gd name="connsiteY4" fmla="*/ 22123 h 49161"/>
              <a:gd name="connsiteX5" fmla="*/ 0 w 135193"/>
              <a:gd name="connsiteY5" fmla="*/ 0 h 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193" h="49161">
                <a:moveTo>
                  <a:pt x="0" y="0"/>
                </a:moveTo>
                <a:lnTo>
                  <a:pt x="14748" y="49161"/>
                </a:lnTo>
                <a:lnTo>
                  <a:pt x="135193" y="34413"/>
                </a:lnTo>
                <a:lnTo>
                  <a:pt x="135193" y="12290"/>
                </a:lnTo>
                <a:lnTo>
                  <a:pt x="76200" y="22123"/>
                </a:lnTo>
                <a:lnTo>
                  <a:pt x="0" y="0"/>
                </a:lnTo>
                <a:close/>
              </a:path>
            </a:pathLst>
          </a:custGeom>
          <a:solidFill>
            <a:srgbClr val="2211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AE2DBA1-0014-4B8D-83C5-D67AEE54A2E6}"/>
              </a:ext>
            </a:extLst>
          </p:cNvPr>
          <p:cNvSpPr/>
          <p:nvPr/>
        </p:nvSpPr>
        <p:spPr>
          <a:xfrm>
            <a:off x="10102645" y="5383998"/>
            <a:ext cx="258096" cy="272846"/>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3C551BC-FCB8-4E9F-8690-ACC6030A8ADF}"/>
              </a:ext>
            </a:extLst>
          </p:cNvPr>
          <p:cNvSpPr/>
          <p:nvPr/>
        </p:nvSpPr>
        <p:spPr>
          <a:xfrm>
            <a:off x="10205884" y="5614219"/>
            <a:ext cx="147483" cy="135194"/>
          </a:xfrm>
          <a:custGeom>
            <a:avLst/>
            <a:gdLst>
              <a:gd name="connsiteX0" fmla="*/ 0 w 113071"/>
              <a:gd name="connsiteY0" fmla="*/ 27038 h 115529"/>
              <a:gd name="connsiteX1" fmla="*/ 51620 w 113071"/>
              <a:gd name="connsiteY1" fmla="*/ 115529 h 115529"/>
              <a:gd name="connsiteX2" fmla="*/ 113071 w 113071"/>
              <a:gd name="connsiteY2" fmla="*/ 46703 h 115529"/>
              <a:gd name="connsiteX3" fmla="*/ 113071 w 113071"/>
              <a:gd name="connsiteY3" fmla="*/ 0 h 115529"/>
              <a:gd name="connsiteX4" fmla="*/ 54078 w 113071"/>
              <a:gd name="connsiteY4" fmla="*/ 31955 h 115529"/>
              <a:gd name="connsiteX5" fmla="*/ 0 w 113071"/>
              <a:gd name="connsiteY5" fmla="*/ 27038 h 1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1" h="115529">
                <a:moveTo>
                  <a:pt x="0" y="27038"/>
                </a:moveTo>
                <a:lnTo>
                  <a:pt x="51620" y="115529"/>
                </a:lnTo>
                <a:lnTo>
                  <a:pt x="113071" y="46703"/>
                </a:lnTo>
                <a:lnTo>
                  <a:pt x="113071" y="0"/>
                </a:lnTo>
                <a:lnTo>
                  <a:pt x="54078" y="31955"/>
                </a:lnTo>
                <a:lnTo>
                  <a:pt x="0" y="27038"/>
                </a:lnTo>
                <a:close/>
              </a:path>
            </a:pathLst>
          </a:custGeom>
          <a:solidFill>
            <a:srgbClr val="221100">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58FC435-F948-49BA-8202-299148C4F081}"/>
              </a:ext>
            </a:extLst>
          </p:cNvPr>
          <p:cNvSpPr/>
          <p:nvPr/>
        </p:nvSpPr>
        <p:spPr>
          <a:xfrm>
            <a:off x="10240296" y="5807864"/>
            <a:ext cx="113071" cy="87652"/>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905517A-1158-4191-BB3C-D4E73E8914CD}"/>
              </a:ext>
            </a:extLst>
          </p:cNvPr>
          <p:cNvSpPr/>
          <p:nvPr/>
        </p:nvSpPr>
        <p:spPr>
          <a:xfrm>
            <a:off x="10353367" y="5468116"/>
            <a:ext cx="46702" cy="87652"/>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4975F9D-A25E-430C-88CE-CD65B34634A2}"/>
              </a:ext>
            </a:extLst>
          </p:cNvPr>
          <p:cNvSpPr/>
          <p:nvPr/>
        </p:nvSpPr>
        <p:spPr>
          <a:xfrm rot="20527590">
            <a:off x="9983185" y="5784664"/>
            <a:ext cx="45719" cy="70446"/>
          </a:xfrm>
          <a:prstGeom prst="ellipse">
            <a:avLst/>
          </a:prstGeom>
          <a:solidFill>
            <a:srgbClr val="221100">
              <a:alpha val="2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6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Accounting?</a:t>
            </a:r>
          </a:p>
        </p:txBody>
      </p:sp>
      <p:sp>
        <p:nvSpPr>
          <p:cNvPr id="3" name="Text Placeholder 2"/>
          <p:cNvSpPr>
            <a:spLocks noGrp="1"/>
          </p:cNvSpPr>
          <p:nvPr>
            <p:ph type="body" sz="half" idx="2"/>
          </p:nvPr>
        </p:nvSpPr>
        <p:spPr/>
        <p:txBody>
          <a:bodyPr/>
          <a:lstStyle/>
          <a:p>
            <a:endParaRPr lang="en-US"/>
          </a:p>
        </p:txBody>
      </p:sp>
      <p:sp>
        <p:nvSpPr>
          <p:cNvPr id="20" name="Content Placeholder 2">
            <a:extLst>
              <a:ext uri="{FF2B5EF4-FFF2-40B4-BE49-F238E27FC236}">
                <a16:creationId xmlns:a16="http://schemas.microsoft.com/office/drawing/2014/main" id="{C3DEE919-703C-4163-A98B-D08E9B9E974C}"/>
              </a:ext>
            </a:extLst>
          </p:cNvPr>
          <p:cNvSpPr txBox="1">
            <a:spLocks/>
          </p:cNvSpPr>
          <p:nvPr/>
        </p:nvSpPr>
        <p:spPr>
          <a:xfrm>
            <a:off x="0" y="485775"/>
            <a:ext cx="8039100" cy="920993"/>
          </a:xfrm>
          <a:prstGeom prst="rect">
            <a:avLst/>
          </a:prstGeom>
        </p:spPr>
        <p:txBody>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dirty="0">
                <a:solidFill>
                  <a:srgbClr val="C00000"/>
                </a:solidFill>
              </a:rPr>
              <a:t>Accounting is an information system </a:t>
            </a:r>
            <a:r>
              <a:rPr lang="en-US" dirty="0"/>
              <a:t>that measures, processes, and communicates financial information about an identifiable economic entity.</a:t>
            </a:r>
            <a:r>
              <a:rPr lang="en-US" dirty="0">
                <a:solidFill>
                  <a:prstClr val="black">
                    <a:lumMod val="75000"/>
                    <a:lumOff val="25000"/>
                  </a:prstClr>
                </a:solidFill>
              </a:rPr>
              <a:t> </a:t>
            </a:r>
            <a:endParaRPr lang="en-US" dirty="0"/>
          </a:p>
        </p:txBody>
      </p:sp>
      <p:sp>
        <p:nvSpPr>
          <p:cNvPr id="21" name="Rounded Rectangle 4">
            <a:extLst>
              <a:ext uri="{FF2B5EF4-FFF2-40B4-BE49-F238E27FC236}">
                <a16:creationId xmlns:a16="http://schemas.microsoft.com/office/drawing/2014/main" id="{9C1D1176-9BE5-4FA1-B9C5-A85F67F4481D}"/>
              </a:ext>
            </a:extLst>
          </p:cNvPr>
          <p:cNvSpPr/>
          <p:nvPr/>
        </p:nvSpPr>
        <p:spPr>
          <a:xfrm>
            <a:off x="152400" y="1683327"/>
            <a:ext cx="523870" cy="3200400"/>
          </a:xfrm>
          <a:prstGeom prst="roundRect">
            <a:avLst/>
          </a:prstGeom>
          <a:gradFill rotWithShape="1">
            <a:gsLst>
              <a:gs pos="0">
                <a:srgbClr val="4E67C8">
                  <a:lumMod val="95000"/>
                </a:srgbClr>
              </a:gs>
              <a:gs pos="100000">
                <a:srgbClr val="4E67C8">
                  <a:shade val="82000"/>
                  <a:satMod val="125000"/>
                  <a:lumMod val="74000"/>
                </a:srgbClr>
              </a:gs>
            </a:gsLst>
            <a:lin ang="5400000" scaled="0"/>
          </a:gradFill>
          <a:ln w="9525" cap="flat" cmpd="sng" algn="ctr">
            <a:solidFill>
              <a:srgbClr val="4E67C8"/>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a:ea typeface="+mn-ea"/>
                <a:cs typeface="+mn-cs"/>
              </a:rPr>
              <a:t>Activities</a:t>
            </a:r>
          </a:p>
        </p:txBody>
      </p:sp>
      <p:sp>
        <p:nvSpPr>
          <p:cNvPr id="22" name="Rounded Rectangle 5">
            <a:extLst>
              <a:ext uri="{FF2B5EF4-FFF2-40B4-BE49-F238E27FC236}">
                <a16:creationId xmlns:a16="http://schemas.microsoft.com/office/drawing/2014/main" id="{BBD0BF09-8A4D-4D7F-ABBA-DA5DFFA17E1B}"/>
              </a:ext>
            </a:extLst>
          </p:cNvPr>
          <p:cNvSpPr/>
          <p:nvPr/>
        </p:nvSpPr>
        <p:spPr>
          <a:xfrm>
            <a:off x="1752600" y="3131127"/>
            <a:ext cx="6248400" cy="1752600"/>
          </a:xfrm>
          <a:prstGeom prst="roundRect">
            <a:avLst/>
          </a:prstGeom>
          <a:gradFill rotWithShape="1">
            <a:gsLst>
              <a:gs pos="0">
                <a:srgbClr val="A7EA52">
                  <a:lumMod val="95000"/>
                </a:srgbClr>
              </a:gs>
              <a:gs pos="100000">
                <a:srgbClr val="A7EA52">
                  <a:shade val="82000"/>
                  <a:satMod val="125000"/>
                  <a:lumMod val="74000"/>
                </a:srgbClr>
              </a:gs>
            </a:gsLst>
            <a:lin ang="5400000" scaled="0"/>
          </a:gradFill>
          <a:ln w="9525" cap="flat" cmpd="sng" algn="ctr">
            <a:solidFill>
              <a:srgbClr val="A7EA5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a:ea typeface="+mn-ea"/>
                <a:cs typeface="+mn-cs"/>
              </a:rPr>
              <a:t>Accounting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23" name="Rounded Rectangle 6">
            <a:extLst>
              <a:ext uri="{FF2B5EF4-FFF2-40B4-BE49-F238E27FC236}">
                <a16:creationId xmlns:a16="http://schemas.microsoft.com/office/drawing/2014/main" id="{6E6899FC-E22E-4F37-B626-48A780D29649}"/>
              </a:ext>
            </a:extLst>
          </p:cNvPr>
          <p:cNvSpPr/>
          <p:nvPr/>
        </p:nvSpPr>
        <p:spPr>
          <a:xfrm>
            <a:off x="1905000" y="3550227"/>
            <a:ext cx="1752600" cy="1181100"/>
          </a:xfrm>
          <a:prstGeom prst="roundRect">
            <a:avLst/>
          </a:prstGeom>
          <a:gradFill rotWithShape="1">
            <a:gsLst>
              <a:gs pos="0">
                <a:srgbClr val="F14124">
                  <a:lumMod val="95000"/>
                </a:srgbClr>
              </a:gs>
              <a:gs pos="100000">
                <a:srgbClr val="F14124">
                  <a:shade val="82000"/>
                  <a:satMod val="125000"/>
                  <a:lumMod val="74000"/>
                </a:srgbClr>
              </a:gs>
            </a:gsLst>
            <a:lin ang="5400000" scaled="0"/>
          </a:gradFill>
          <a:ln w="9525" cap="flat" cmpd="sng" algn="ctr">
            <a:solidFill>
              <a:srgbClr val="F1412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Measurement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Accomplished by recording of data</a:t>
            </a:r>
          </a:p>
        </p:txBody>
      </p:sp>
      <p:sp>
        <p:nvSpPr>
          <p:cNvPr id="24" name="Rounded Rectangle 7">
            <a:extLst>
              <a:ext uri="{FF2B5EF4-FFF2-40B4-BE49-F238E27FC236}">
                <a16:creationId xmlns:a16="http://schemas.microsoft.com/office/drawing/2014/main" id="{9FDD2A77-B588-4618-8FD3-52B1813C525C}"/>
              </a:ext>
            </a:extLst>
          </p:cNvPr>
          <p:cNvSpPr/>
          <p:nvPr/>
        </p:nvSpPr>
        <p:spPr>
          <a:xfrm>
            <a:off x="3962400" y="3550227"/>
            <a:ext cx="1752600" cy="1181100"/>
          </a:xfrm>
          <a:prstGeom prst="roundRect">
            <a:avLst/>
          </a:prstGeom>
          <a:gradFill rotWithShape="1">
            <a:gsLst>
              <a:gs pos="0">
                <a:srgbClr val="5DCEAF">
                  <a:lumMod val="95000"/>
                </a:srgbClr>
              </a:gs>
              <a:gs pos="100000">
                <a:srgbClr val="5DCEAF">
                  <a:shade val="82000"/>
                  <a:satMod val="125000"/>
                  <a:lumMod val="74000"/>
                </a:srgbClr>
              </a:gs>
            </a:gsLst>
            <a:lin ang="5400000" scaled="0"/>
          </a:gradFill>
          <a:ln w="9525" cap="flat" cmpd="sng" algn="ctr">
            <a:solidFill>
              <a:srgbClr val="5DCEAF"/>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Processing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Accomplished by storage and preparation of data</a:t>
            </a:r>
          </a:p>
        </p:txBody>
      </p:sp>
      <p:sp>
        <p:nvSpPr>
          <p:cNvPr id="25" name="Rounded Rectangle 8">
            <a:extLst>
              <a:ext uri="{FF2B5EF4-FFF2-40B4-BE49-F238E27FC236}">
                <a16:creationId xmlns:a16="http://schemas.microsoft.com/office/drawing/2014/main" id="{1571D08E-DBD3-416C-8B42-4176D9CD3CF6}"/>
              </a:ext>
            </a:extLst>
          </p:cNvPr>
          <p:cNvSpPr/>
          <p:nvPr/>
        </p:nvSpPr>
        <p:spPr>
          <a:xfrm>
            <a:off x="6019800" y="3550227"/>
            <a:ext cx="1828800" cy="1181100"/>
          </a:xfrm>
          <a:prstGeom prst="roundRect">
            <a:avLst/>
          </a:prstGeom>
          <a:gradFill rotWithShape="1">
            <a:gsLst>
              <a:gs pos="0">
                <a:srgbClr val="FF8021">
                  <a:lumMod val="95000"/>
                </a:srgbClr>
              </a:gs>
              <a:gs pos="100000">
                <a:srgbClr val="FF8021">
                  <a:shade val="82000"/>
                  <a:satMod val="125000"/>
                  <a:lumMod val="74000"/>
                </a:srgbClr>
              </a:gs>
            </a:gsLst>
            <a:lin ang="5400000" scaled="0"/>
          </a:gradFill>
          <a:ln w="9525" cap="flat" cmpd="sng" algn="ctr">
            <a:solidFill>
              <a:srgbClr val="FF8021"/>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l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Communication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Accomplished by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reporting</a:t>
            </a:r>
          </a:p>
        </p:txBody>
      </p:sp>
      <p:sp>
        <p:nvSpPr>
          <p:cNvPr id="26" name="Rounded Rectangle 9">
            <a:extLst>
              <a:ext uri="{FF2B5EF4-FFF2-40B4-BE49-F238E27FC236}">
                <a16:creationId xmlns:a16="http://schemas.microsoft.com/office/drawing/2014/main" id="{44BF603C-165B-438D-B64B-689B3E5A9FC2}"/>
              </a:ext>
            </a:extLst>
          </p:cNvPr>
          <p:cNvSpPr/>
          <p:nvPr/>
        </p:nvSpPr>
        <p:spPr>
          <a:xfrm>
            <a:off x="4191000" y="1683327"/>
            <a:ext cx="38100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Decision Makers</a:t>
            </a:r>
          </a:p>
        </p:txBody>
      </p:sp>
      <p:cxnSp>
        <p:nvCxnSpPr>
          <p:cNvPr id="27" name="Straight Arrow Connector 26">
            <a:extLst>
              <a:ext uri="{FF2B5EF4-FFF2-40B4-BE49-F238E27FC236}">
                <a16:creationId xmlns:a16="http://schemas.microsoft.com/office/drawing/2014/main" id="{62274F20-0EDD-40E6-A987-E9D8BCE377DD}"/>
              </a:ext>
            </a:extLst>
          </p:cNvPr>
          <p:cNvCxnSpPr>
            <a:cxnSpLocks/>
          </p:cNvCxnSpPr>
          <p:nvPr/>
        </p:nvCxnSpPr>
        <p:spPr>
          <a:xfrm>
            <a:off x="676270" y="4140777"/>
            <a:ext cx="107633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sp>
        <p:nvSpPr>
          <p:cNvPr id="28" name="TextBox 27">
            <a:extLst>
              <a:ext uri="{FF2B5EF4-FFF2-40B4-BE49-F238E27FC236}">
                <a16:creationId xmlns:a16="http://schemas.microsoft.com/office/drawing/2014/main" id="{0AE39523-523A-4F9C-A99A-9F5DB0E9BA93}"/>
              </a:ext>
            </a:extLst>
          </p:cNvPr>
          <p:cNvSpPr txBox="1"/>
          <p:nvPr/>
        </p:nvSpPr>
        <p:spPr>
          <a:xfrm>
            <a:off x="838200" y="3816927"/>
            <a:ext cx="838200" cy="369332"/>
          </a:xfrm>
          <a:prstGeom prst="rect">
            <a:avLst/>
          </a:prstGeom>
          <a:noFill/>
        </p:spPr>
        <p:txBody>
          <a:bodyPr wrap="square" rtlCol="0">
            <a:spAutoFit/>
          </a:bodyPr>
          <a:lstStyle/>
          <a:p>
            <a:r>
              <a:rPr lang="en-US" dirty="0">
                <a:solidFill>
                  <a:prstClr val="black"/>
                </a:solidFill>
                <a:latin typeface="Trebuchet MS"/>
              </a:rPr>
              <a:t>Data</a:t>
            </a:r>
          </a:p>
        </p:txBody>
      </p:sp>
      <p:cxnSp>
        <p:nvCxnSpPr>
          <p:cNvPr id="29" name="Straight Arrow Connector 28">
            <a:extLst>
              <a:ext uri="{FF2B5EF4-FFF2-40B4-BE49-F238E27FC236}">
                <a16:creationId xmlns:a16="http://schemas.microsoft.com/office/drawing/2014/main" id="{821565EF-ACEA-4282-8089-AA5F5131466E}"/>
              </a:ext>
            </a:extLst>
          </p:cNvPr>
          <p:cNvCxnSpPr>
            <a:endCxn id="24" idx="1"/>
          </p:cNvCxnSpPr>
          <p:nvPr/>
        </p:nvCxnSpPr>
        <p:spPr>
          <a:xfrm flipV="1">
            <a:off x="3657600" y="4140777"/>
            <a:ext cx="30480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cxnSp>
        <p:nvCxnSpPr>
          <p:cNvPr id="30" name="Straight Arrow Connector 29">
            <a:extLst>
              <a:ext uri="{FF2B5EF4-FFF2-40B4-BE49-F238E27FC236}">
                <a16:creationId xmlns:a16="http://schemas.microsoft.com/office/drawing/2014/main" id="{F3B3C396-9833-456A-B8A2-0C4627B026B2}"/>
              </a:ext>
            </a:extLst>
          </p:cNvPr>
          <p:cNvCxnSpPr/>
          <p:nvPr/>
        </p:nvCxnSpPr>
        <p:spPr>
          <a:xfrm flipV="1">
            <a:off x="5715000" y="4143063"/>
            <a:ext cx="30480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cxnSp>
        <p:nvCxnSpPr>
          <p:cNvPr id="31" name="Straight Arrow Connector 30">
            <a:extLst>
              <a:ext uri="{FF2B5EF4-FFF2-40B4-BE49-F238E27FC236}">
                <a16:creationId xmlns:a16="http://schemas.microsoft.com/office/drawing/2014/main" id="{678C83AC-DEC0-46F1-B6CC-99A22A0FB4B4}"/>
              </a:ext>
            </a:extLst>
          </p:cNvPr>
          <p:cNvCxnSpPr/>
          <p:nvPr/>
        </p:nvCxnSpPr>
        <p:spPr>
          <a:xfrm flipV="1">
            <a:off x="6248400" y="2292927"/>
            <a:ext cx="0" cy="83820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cxnSp>
        <p:nvCxnSpPr>
          <p:cNvPr id="32" name="Straight Arrow Connector 31">
            <a:extLst>
              <a:ext uri="{FF2B5EF4-FFF2-40B4-BE49-F238E27FC236}">
                <a16:creationId xmlns:a16="http://schemas.microsoft.com/office/drawing/2014/main" id="{14ADB17E-4605-403F-9DDC-9D58D477F85C}"/>
              </a:ext>
            </a:extLst>
          </p:cNvPr>
          <p:cNvCxnSpPr/>
          <p:nvPr/>
        </p:nvCxnSpPr>
        <p:spPr>
          <a:xfrm>
            <a:off x="7696200" y="2292927"/>
            <a:ext cx="0" cy="85725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sp>
        <p:nvSpPr>
          <p:cNvPr id="33" name="TextBox 32">
            <a:extLst>
              <a:ext uri="{FF2B5EF4-FFF2-40B4-BE49-F238E27FC236}">
                <a16:creationId xmlns:a16="http://schemas.microsoft.com/office/drawing/2014/main" id="{8076BBE5-4303-4BD3-92E5-EB5B125C99AD}"/>
              </a:ext>
            </a:extLst>
          </p:cNvPr>
          <p:cNvSpPr txBox="1"/>
          <p:nvPr/>
        </p:nvSpPr>
        <p:spPr>
          <a:xfrm>
            <a:off x="6191250" y="2527361"/>
            <a:ext cx="1485900" cy="369332"/>
          </a:xfrm>
          <a:prstGeom prst="rect">
            <a:avLst/>
          </a:prstGeom>
          <a:noFill/>
        </p:spPr>
        <p:txBody>
          <a:bodyPr wrap="square" rtlCol="0">
            <a:spAutoFit/>
          </a:bodyPr>
          <a:lstStyle/>
          <a:p>
            <a:pPr algn="r"/>
            <a:r>
              <a:rPr lang="en-US" dirty="0">
                <a:solidFill>
                  <a:prstClr val="black"/>
                </a:solidFill>
                <a:latin typeface="Trebuchet MS"/>
              </a:rPr>
              <a:t>Information</a:t>
            </a:r>
          </a:p>
        </p:txBody>
      </p:sp>
      <p:cxnSp>
        <p:nvCxnSpPr>
          <p:cNvPr id="34" name="Straight Arrow Connector 33">
            <a:extLst>
              <a:ext uri="{FF2B5EF4-FFF2-40B4-BE49-F238E27FC236}">
                <a16:creationId xmlns:a16="http://schemas.microsoft.com/office/drawing/2014/main" id="{D2F79281-8459-4839-9F81-4EA2E4D71313}"/>
              </a:ext>
            </a:extLst>
          </p:cNvPr>
          <p:cNvCxnSpPr>
            <a:cxnSpLocks/>
            <a:stCxn id="26" idx="1"/>
          </p:cNvCxnSpPr>
          <p:nvPr/>
        </p:nvCxnSpPr>
        <p:spPr>
          <a:xfrm flipH="1">
            <a:off x="676270" y="1988127"/>
            <a:ext cx="351473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sp>
        <p:nvSpPr>
          <p:cNvPr id="35" name="TextBox 34">
            <a:extLst>
              <a:ext uri="{FF2B5EF4-FFF2-40B4-BE49-F238E27FC236}">
                <a16:creationId xmlns:a16="http://schemas.microsoft.com/office/drawing/2014/main" id="{5B62D4B1-09B0-4E6D-ABEA-AC977BEAB4B5}"/>
              </a:ext>
            </a:extLst>
          </p:cNvPr>
          <p:cNvSpPr txBox="1"/>
          <p:nvPr/>
        </p:nvSpPr>
        <p:spPr>
          <a:xfrm>
            <a:off x="1943100" y="2020784"/>
            <a:ext cx="838200" cy="369332"/>
          </a:xfrm>
          <a:prstGeom prst="rect">
            <a:avLst/>
          </a:prstGeom>
          <a:noFill/>
        </p:spPr>
        <p:txBody>
          <a:bodyPr wrap="square" rtlCol="0">
            <a:spAutoFit/>
          </a:bodyPr>
          <a:lstStyle/>
          <a:p>
            <a:r>
              <a:rPr lang="en-US" dirty="0">
                <a:solidFill>
                  <a:prstClr val="black"/>
                </a:solidFill>
                <a:latin typeface="Trebuchet MS"/>
              </a:rPr>
              <a:t>Action</a:t>
            </a:r>
          </a:p>
        </p:txBody>
      </p:sp>
    </p:spTree>
    <p:extLst>
      <p:ext uri="{BB962C8B-B14F-4D97-AF65-F5344CB8AC3E}">
        <p14:creationId xmlns:p14="http://schemas.microsoft.com/office/powerpoint/2010/main" val="30835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6" grpId="0" animBg="1"/>
      <p:bldP spid="28"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Are the Decision Makers?</a:t>
            </a:r>
          </a:p>
        </p:txBody>
      </p:sp>
      <p:sp>
        <p:nvSpPr>
          <p:cNvPr id="3" name="Text Placeholder 2"/>
          <p:cNvSpPr>
            <a:spLocks noGrp="1"/>
          </p:cNvSpPr>
          <p:nvPr>
            <p:ph type="body" sz="half" idx="2"/>
          </p:nvPr>
        </p:nvSpPr>
        <p:spPr/>
        <p:txBody>
          <a:bodyPr/>
          <a:lstStyle/>
          <a:p>
            <a:endParaRPr lang="en-US"/>
          </a:p>
        </p:txBody>
      </p:sp>
      <p:sp>
        <p:nvSpPr>
          <p:cNvPr id="8" name="Rounded Rectangle 4">
            <a:extLst>
              <a:ext uri="{FF2B5EF4-FFF2-40B4-BE49-F238E27FC236}">
                <a16:creationId xmlns:a16="http://schemas.microsoft.com/office/drawing/2014/main" id="{3E658BB9-40F4-4742-B772-15CC744EB736}"/>
              </a:ext>
            </a:extLst>
          </p:cNvPr>
          <p:cNvSpPr/>
          <p:nvPr/>
        </p:nvSpPr>
        <p:spPr>
          <a:xfrm>
            <a:off x="2019300" y="1238250"/>
            <a:ext cx="38100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Decision Makers</a:t>
            </a:r>
          </a:p>
        </p:txBody>
      </p:sp>
      <p:sp>
        <p:nvSpPr>
          <p:cNvPr id="10" name="Rounded Rectangle 5">
            <a:extLst>
              <a:ext uri="{FF2B5EF4-FFF2-40B4-BE49-F238E27FC236}">
                <a16:creationId xmlns:a16="http://schemas.microsoft.com/office/drawing/2014/main" id="{8870A253-773B-4892-9518-1509FFB9F9A6}"/>
              </a:ext>
            </a:extLst>
          </p:cNvPr>
          <p:cNvSpPr/>
          <p:nvPr/>
        </p:nvSpPr>
        <p:spPr>
          <a:xfrm>
            <a:off x="876300" y="31432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Mayor / City Manager</a:t>
            </a:r>
          </a:p>
        </p:txBody>
      </p:sp>
      <p:sp>
        <p:nvSpPr>
          <p:cNvPr id="11" name="Rounded Rectangle 6">
            <a:extLst>
              <a:ext uri="{FF2B5EF4-FFF2-40B4-BE49-F238E27FC236}">
                <a16:creationId xmlns:a16="http://schemas.microsoft.com/office/drawing/2014/main" id="{458AAD8F-E904-4188-B84C-37FE14AC21C3}"/>
              </a:ext>
            </a:extLst>
          </p:cNvPr>
          <p:cNvSpPr/>
          <p:nvPr/>
        </p:nvSpPr>
        <p:spPr>
          <a:xfrm>
            <a:off x="4475897" y="3876675"/>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Bankers / Investors</a:t>
            </a:r>
          </a:p>
        </p:txBody>
      </p:sp>
      <p:sp>
        <p:nvSpPr>
          <p:cNvPr id="12" name="Rounded Rectangle 7">
            <a:extLst>
              <a:ext uri="{FF2B5EF4-FFF2-40B4-BE49-F238E27FC236}">
                <a16:creationId xmlns:a16="http://schemas.microsoft.com/office/drawing/2014/main" id="{FE60EBA5-7E5F-4ECC-AFB7-BB0DDF8C04FC}"/>
              </a:ext>
            </a:extLst>
          </p:cNvPr>
          <p:cNvSpPr/>
          <p:nvPr/>
        </p:nvSpPr>
        <p:spPr>
          <a:xfrm>
            <a:off x="4475897" y="46164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Governments</a:t>
            </a:r>
          </a:p>
        </p:txBody>
      </p:sp>
      <p:sp>
        <p:nvSpPr>
          <p:cNvPr id="13" name="Rounded Rectangle 8">
            <a:extLst>
              <a:ext uri="{FF2B5EF4-FFF2-40B4-BE49-F238E27FC236}">
                <a16:creationId xmlns:a16="http://schemas.microsoft.com/office/drawing/2014/main" id="{A2CD8C78-A45B-4942-B1F6-A5A7833DD964}"/>
              </a:ext>
            </a:extLst>
          </p:cNvPr>
          <p:cNvSpPr/>
          <p:nvPr/>
        </p:nvSpPr>
        <p:spPr>
          <a:xfrm>
            <a:off x="4475897" y="31432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Vendors</a:t>
            </a:r>
          </a:p>
        </p:txBody>
      </p:sp>
      <p:sp>
        <p:nvSpPr>
          <p:cNvPr id="14" name="Rounded Rectangle 9">
            <a:extLst>
              <a:ext uri="{FF2B5EF4-FFF2-40B4-BE49-F238E27FC236}">
                <a16:creationId xmlns:a16="http://schemas.microsoft.com/office/drawing/2014/main" id="{7D62C8CD-01E6-4AA3-9472-F09C7841CDB3}"/>
              </a:ext>
            </a:extLst>
          </p:cNvPr>
          <p:cNvSpPr/>
          <p:nvPr/>
        </p:nvSpPr>
        <p:spPr>
          <a:xfrm>
            <a:off x="876300" y="38798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Council / Board</a:t>
            </a:r>
          </a:p>
        </p:txBody>
      </p:sp>
      <p:sp>
        <p:nvSpPr>
          <p:cNvPr id="15" name="Rounded Rectangle 10">
            <a:extLst>
              <a:ext uri="{FF2B5EF4-FFF2-40B4-BE49-F238E27FC236}">
                <a16:creationId xmlns:a16="http://schemas.microsoft.com/office/drawing/2014/main" id="{1D1D599F-BCB5-41FF-ABCC-88CBB739A02E}"/>
              </a:ext>
            </a:extLst>
          </p:cNvPr>
          <p:cNvSpPr/>
          <p:nvPr/>
        </p:nvSpPr>
        <p:spPr>
          <a:xfrm>
            <a:off x="876300" y="46164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Departmental Managers</a:t>
            </a:r>
          </a:p>
        </p:txBody>
      </p:sp>
      <p:sp>
        <p:nvSpPr>
          <p:cNvPr id="16" name="Rounded Rectangle 11">
            <a:extLst>
              <a:ext uri="{FF2B5EF4-FFF2-40B4-BE49-F238E27FC236}">
                <a16:creationId xmlns:a16="http://schemas.microsoft.com/office/drawing/2014/main" id="{CEAE97C8-60C7-4BE1-9786-FE4AC19AAD31}"/>
              </a:ext>
            </a:extLst>
          </p:cNvPr>
          <p:cNvSpPr/>
          <p:nvPr/>
        </p:nvSpPr>
        <p:spPr>
          <a:xfrm>
            <a:off x="876300" y="53530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Other Employees</a:t>
            </a:r>
          </a:p>
        </p:txBody>
      </p:sp>
      <p:sp>
        <p:nvSpPr>
          <p:cNvPr id="17" name="Rounded Rectangle 12">
            <a:extLst>
              <a:ext uri="{FF2B5EF4-FFF2-40B4-BE49-F238E27FC236}">
                <a16:creationId xmlns:a16="http://schemas.microsoft.com/office/drawing/2014/main" id="{AB9DCC01-3853-4B1C-85A3-C87AC9093075}"/>
              </a:ext>
            </a:extLst>
          </p:cNvPr>
          <p:cNvSpPr/>
          <p:nvPr/>
        </p:nvSpPr>
        <p:spPr>
          <a:xfrm>
            <a:off x="876300" y="2152650"/>
            <a:ext cx="2438400" cy="609600"/>
          </a:xfrm>
          <a:prstGeom prst="roundRect">
            <a:avLst/>
          </a:prstGeom>
          <a:gradFill rotWithShape="1">
            <a:gsLst>
              <a:gs pos="0">
                <a:srgbClr val="FF8021">
                  <a:lumMod val="95000"/>
                </a:srgbClr>
              </a:gs>
              <a:gs pos="100000">
                <a:srgbClr val="FF8021">
                  <a:shade val="82000"/>
                  <a:satMod val="125000"/>
                  <a:lumMod val="74000"/>
                </a:srgbClr>
              </a:gs>
            </a:gsLst>
            <a:lin ang="5400000" scaled="0"/>
          </a:gradFill>
          <a:ln w="9525" cap="flat" cmpd="sng" algn="ctr">
            <a:solidFill>
              <a:srgbClr val="FF8021"/>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Internal</a:t>
            </a:r>
          </a:p>
        </p:txBody>
      </p:sp>
      <p:sp>
        <p:nvSpPr>
          <p:cNvPr id="18" name="Rounded Rectangle 13">
            <a:extLst>
              <a:ext uri="{FF2B5EF4-FFF2-40B4-BE49-F238E27FC236}">
                <a16:creationId xmlns:a16="http://schemas.microsoft.com/office/drawing/2014/main" id="{04D3E5E3-0AFF-428B-B9BA-DDFC6CD42BCB}"/>
              </a:ext>
            </a:extLst>
          </p:cNvPr>
          <p:cNvSpPr/>
          <p:nvPr/>
        </p:nvSpPr>
        <p:spPr>
          <a:xfrm>
            <a:off x="4475897" y="2152650"/>
            <a:ext cx="2438400" cy="609600"/>
          </a:xfrm>
          <a:prstGeom prst="roundRect">
            <a:avLst/>
          </a:prstGeom>
          <a:gradFill rotWithShape="1">
            <a:gsLst>
              <a:gs pos="0">
                <a:srgbClr val="FF8021">
                  <a:lumMod val="95000"/>
                </a:srgbClr>
              </a:gs>
              <a:gs pos="100000">
                <a:srgbClr val="FF8021">
                  <a:shade val="82000"/>
                  <a:satMod val="125000"/>
                  <a:lumMod val="74000"/>
                </a:srgbClr>
              </a:gs>
            </a:gsLst>
            <a:lin ang="5400000" scaled="0"/>
          </a:gradFill>
          <a:ln w="9525" cap="flat" cmpd="sng" algn="ctr">
            <a:solidFill>
              <a:srgbClr val="FF8021"/>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External</a:t>
            </a:r>
          </a:p>
        </p:txBody>
      </p:sp>
      <p:sp>
        <p:nvSpPr>
          <p:cNvPr id="19" name="Rounded Rectangle 14">
            <a:extLst>
              <a:ext uri="{FF2B5EF4-FFF2-40B4-BE49-F238E27FC236}">
                <a16:creationId xmlns:a16="http://schemas.microsoft.com/office/drawing/2014/main" id="{9CAB546A-4EFD-4AE0-B929-17B1DED195F7}"/>
              </a:ext>
            </a:extLst>
          </p:cNvPr>
          <p:cNvSpPr/>
          <p:nvPr/>
        </p:nvSpPr>
        <p:spPr>
          <a:xfrm>
            <a:off x="4475897" y="5353050"/>
            <a:ext cx="24384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Citizens / Community</a:t>
            </a:r>
          </a:p>
        </p:txBody>
      </p:sp>
    </p:spTree>
    <p:extLst>
      <p:ext uri="{BB962C8B-B14F-4D97-AF65-F5344CB8AC3E}">
        <p14:creationId xmlns:p14="http://schemas.microsoft.com/office/powerpoint/2010/main" val="290883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outVertical)">
                                      <p:cBhvr>
                                        <p:cTn id="24" dur="500"/>
                                        <p:tgtEl>
                                          <p:spTgt spid="14"/>
                                        </p:tgtEl>
                                      </p:cBhvr>
                                    </p:animEffect>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outVertical)">
                                      <p:cBhvr>
                                        <p:cTn id="28" dur="500"/>
                                        <p:tgtEl>
                                          <p:spTgt spid="15"/>
                                        </p:tgtEl>
                                      </p:cBhvr>
                                    </p:animEffect>
                                  </p:childTnLst>
                                </p:cTn>
                              </p:par>
                            </p:childTnLst>
                          </p:cTn>
                        </p:par>
                        <p:par>
                          <p:cTn id="29" fill="hold">
                            <p:stCondLst>
                              <p:cond delay="1500"/>
                            </p:stCondLst>
                            <p:childTnLst>
                              <p:par>
                                <p:cTn id="30" presetID="16" presetClass="entr" presetSubtype="37"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outVertical)">
                                      <p:cBhvr>
                                        <p:cTn id="37" dur="500"/>
                                        <p:tgtEl>
                                          <p:spTgt spid="13"/>
                                        </p:tgtEl>
                                      </p:cBhvr>
                                    </p:animEffec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childTnLst>
                          </p:cTn>
                        </p:par>
                        <p:par>
                          <p:cTn id="42" fill="hold">
                            <p:stCondLst>
                              <p:cond delay="1000"/>
                            </p:stCondLst>
                            <p:childTnLst>
                              <p:par>
                                <p:cTn id="43" presetID="16" presetClass="entr" presetSubtype="37"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outVertical)">
                                      <p:cBhvr>
                                        <p:cTn id="45" dur="500"/>
                                        <p:tgtEl>
                                          <p:spTgt spid="12"/>
                                        </p:tgtEl>
                                      </p:cBhvr>
                                    </p:animEffect>
                                  </p:childTnLst>
                                </p:cTn>
                              </p:par>
                            </p:childTnLst>
                          </p:cTn>
                        </p:par>
                        <p:par>
                          <p:cTn id="46" fill="hold">
                            <p:stCondLst>
                              <p:cond delay="1500"/>
                            </p:stCondLst>
                            <p:childTnLst>
                              <p:par>
                                <p:cTn id="47" presetID="16" presetClass="entr" presetSubtype="37"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out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Accounting?</a:t>
            </a:r>
          </a:p>
        </p:txBody>
      </p:sp>
      <p:sp>
        <p:nvSpPr>
          <p:cNvPr id="3" name="Text Placeholder 2"/>
          <p:cNvSpPr>
            <a:spLocks noGrp="1"/>
          </p:cNvSpPr>
          <p:nvPr>
            <p:ph type="body" sz="half" idx="2"/>
          </p:nvPr>
        </p:nvSpPr>
        <p:spPr/>
        <p:txBody>
          <a:bodyPr/>
          <a:lstStyle/>
          <a:p>
            <a:endParaRPr lang="en-US"/>
          </a:p>
        </p:txBody>
      </p:sp>
      <p:sp>
        <p:nvSpPr>
          <p:cNvPr id="20" name="Content Placeholder 2">
            <a:extLst>
              <a:ext uri="{FF2B5EF4-FFF2-40B4-BE49-F238E27FC236}">
                <a16:creationId xmlns:a16="http://schemas.microsoft.com/office/drawing/2014/main" id="{C3DEE919-703C-4163-A98B-D08E9B9E974C}"/>
              </a:ext>
            </a:extLst>
          </p:cNvPr>
          <p:cNvSpPr txBox="1">
            <a:spLocks/>
          </p:cNvSpPr>
          <p:nvPr/>
        </p:nvSpPr>
        <p:spPr>
          <a:xfrm>
            <a:off x="0" y="485775"/>
            <a:ext cx="8039100" cy="920993"/>
          </a:xfrm>
          <a:prstGeom prst="rect">
            <a:avLst/>
          </a:prstGeom>
        </p:spPr>
        <p:txBody>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dirty="0">
                <a:solidFill>
                  <a:srgbClr val="C00000"/>
                </a:solidFill>
              </a:rPr>
              <a:t>Accounting is an information system </a:t>
            </a:r>
            <a:r>
              <a:rPr lang="en-US" dirty="0"/>
              <a:t>that measures, processes, and communicates financial information about an identifiable economic entity.</a:t>
            </a:r>
            <a:r>
              <a:rPr lang="en-US" dirty="0">
                <a:solidFill>
                  <a:prstClr val="black">
                    <a:lumMod val="75000"/>
                    <a:lumOff val="25000"/>
                  </a:prstClr>
                </a:solidFill>
              </a:rPr>
              <a:t> </a:t>
            </a:r>
            <a:endParaRPr lang="en-US" dirty="0"/>
          </a:p>
        </p:txBody>
      </p:sp>
      <p:grpSp>
        <p:nvGrpSpPr>
          <p:cNvPr id="2" name="Group 1">
            <a:extLst>
              <a:ext uri="{FF2B5EF4-FFF2-40B4-BE49-F238E27FC236}">
                <a16:creationId xmlns:a16="http://schemas.microsoft.com/office/drawing/2014/main" id="{2B8F9591-855E-4768-8DA5-B90E86F517BF}"/>
              </a:ext>
            </a:extLst>
          </p:cNvPr>
          <p:cNvGrpSpPr/>
          <p:nvPr/>
        </p:nvGrpSpPr>
        <p:grpSpPr>
          <a:xfrm>
            <a:off x="152400" y="1683327"/>
            <a:ext cx="7848600" cy="3200400"/>
            <a:chOff x="152400" y="1683327"/>
            <a:chExt cx="7848600" cy="3200400"/>
          </a:xfrm>
        </p:grpSpPr>
        <p:sp>
          <p:nvSpPr>
            <p:cNvPr id="21" name="Rounded Rectangle 4">
              <a:extLst>
                <a:ext uri="{FF2B5EF4-FFF2-40B4-BE49-F238E27FC236}">
                  <a16:creationId xmlns:a16="http://schemas.microsoft.com/office/drawing/2014/main" id="{9C1D1176-9BE5-4FA1-B9C5-A85F67F4481D}"/>
                </a:ext>
              </a:extLst>
            </p:cNvPr>
            <p:cNvSpPr/>
            <p:nvPr/>
          </p:nvSpPr>
          <p:spPr>
            <a:xfrm>
              <a:off x="152400" y="1683327"/>
              <a:ext cx="523870" cy="3200400"/>
            </a:xfrm>
            <a:prstGeom prst="roundRect">
              <a:avLst/>
            </a:prstGeom>
            <a:gradFill rotWithShape="1">
              <a:gsLst>
                <a:gs pos="0">
                  <a:srgbClr val="4E67C8">
                    <a:lumMod val="95000"/>
                  </a:srgbClr>
                </a:gs>
                <a:gs pos="100000">
                  <a:srgbClr val="4E67C8">
                    <a:shade val="82000"/>
                    <a:satMod val="125000"/>
                    <a:lumMod val="74000"/>
                  </a:srgbClr>
                </a:gs>
              </a:gsLst>
              <a:lin ang="5400000" scaled="0"/>
            </a:gradFill>
            <a:ln w="9525" cap="flat" cmpd="sng" algn="ctr">
              <a:solidFill>
                <a:srgbClr val="4E67C8"/>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rebuchet MS"/>
                  <a:ea typeface="+mn-ea"/>
                  <a:cs typeface="+mn-cs"/>
                </a:rPr>
                <a:t>Activities</a:t>
              </a:r>
            </a:p>
          </p:txBody>
        </p:sp>
        <p:sp>
          <p:nvSpPr>
            <p:cNvPr id="22" name="Rounded Rectangle 5">
              <a:extLst>
                <a:ext uri="{FF2B5EF4-FFF2-40B4-BE49-F238E27FC236}">
                  <a16:creationId xmlns:a16="http://schemas.microsoft.com/office/drawing/2014/main" id="{BBD0BF09-8A4D-4D7F-ABBA-DA5DFFA17E1B}"/>
                </a:ext>
              </a:extLst>
            </p:cNvPr>
            <p:cNvSpPr/>
            <p:nvPr/>
          </p:nvSpPr>
          <p:spPr>
            <a:xfrm>
              <a:off x="1752600" y="3131127"/>
              <a:ext cx="6248400" cy="1752600"/>
            </a:xfrm>
            <a:prstGeom prst="roundRect">
              <a:avLst/>
            </a:prstGeom>
            <a:gradFill rotWithShape="1">
              <a:gsLst>
                <a:gs pos="0">
                  <a:srgbClr val="A7EA52">
                    <a:lumMod val="95000"/>
                  </a:srgbClr>
                </a:gs>
                <a:gs pos="100000">
                  <a:srgbClr val="A7EA52">
                    <a:shade val="82000"/>
                    <a:satMod val="125000"/>
                    <a:lumMod val="74000"/>
                  </a:srgbClr>
                </a:gs>
              </a:gsLst>
              <a:lin ang="5400000" scaled="0"/>
            </a:gradFill>
            <a:ln w="9525" cap="flat" cmpd="sng" algn="ctr">
              <a:solidFill>
                <a:srgbClr val="A7EA52"/>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rebuchet MS"/>
                  <a:ea typeface="+mn-ea"/>
                  <a:cs typeface="+mn-cs"/>
                </a:rPr>
                <a:t>Accounting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23" name="Rounded Rectangle 6">
              <a:extLst>
                <a:ext uri="{FF2B5EF4-FFF2-40B4-BE49-F238E27FC236}">
                  <a16:creationId xmlns:a16="http://schemas.microsoft.com/office/drawing/2014/main" id="{6E6899FC-E22E-4F37-B626-48A780D29649}"/>
                </a:ext>
              </a:extLst>
            </p:cNvPr>
            <p:cNvSpPr/>
            <p:nvPr/>
          </p:nvSpPr>
          <p:spPr>
            <a:xfrm>
              <a:off x="1905000" y="3550227"/>
              <a:ext cx="1752600" cy="1181100"/>
            </a:xfrm>
            <a:prstGeom prst="roundRect">
              <a:avLst/>
            </a:prstGeom>
            <a:gradFill rotWithShape="1">
              <a:gsLst>
                <a:gs pos="0">
                  <a:srgbClr val="F14124">
                    <a:lumMod val="95000"/>
                  </a:srgbClr>
                </a:gs>
                <a:gs pos="100000">
                  <a:srgbClr val="F14124">
                    <a:shade val="82000"/>
                    <a:satMod val="125000"/>
                    <a:lumMod val="74000"/>
                  </a:srgbClr>
                </a:gs>
              </a:gsLst>
              <a:lin ang="5400000" scaled="0"/>
            </a:gradFill>
            <a:ln w="9525" cap="flat" cmpd="sng" algn="ctr">
              <a:solidFill>
                <a:srgbClr val="F14124"/>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Measurement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Accomplished by recording of data</a:t>
              </a:r>
            </a:p>
          </p:txBody>
        </p:sp>
        <p:sp>
          <p:nvSpPr>
            <p:cNvPr id="24" name="Rounded Rectangle 7">
              <a:extLst>
                <a:ext uri="{FF2B5EF4-FFF2-40B4-BE49-F238E27FC236}">
                  <a16:creationId xmlns:a16="http://schemas.microsoft.com/office/drawing/2014/main" id="{9FDD2A77-B588-4618-8FD3-52B1813C525C}"/>
                </a:ext>
              </a:extLst>
            </p:cNvPr>
            <p:cNvSpPr/>
            <p:nvPr/>
          </p:nvSpPr>
          <p:spPr>
            <a:xfrm>
              <a:off x="3962400" y="3550227"/>
              <a:ext cx="1752600" cy="1181100"/>
            </a:xfrm>
            <a:prstGeom prst="roundRect">
              <a:avLst/>
            </a:prstGeom>
            <a:gradFill rotWithShape="1">
              <a:gsLst>
                <a:gs pos="0">
                  <a:srgbClr val="5DCEAF">
                    <a:lumMod val="95000"/>
                  </a:srgbClr>
                </a:gs>
                <a:gs pos="100000">
                  <a:srgbClr val="5DCEAF">
                    <a:shade val="82000"/>
                    <a:satMod val="125000"/>
                    <a:lumMod val="74000"/>
                  </a:srgbClr>
                </a:gs>
              </a:gsLst>
              <a:lin ang="5400000" scaled="0"/>
            </a:gradFill>
            <a:ln w="9525" cap="flat" cmpd="sng" algn="ctr">
              <a:solidFill>
                <a:srgbClr val="5DCEAF"/>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Processing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Accomplished by storage and preparation of data</a:t>
              </a:r>
            </a:p>
          </p:txBody>
        </p:sp>
        <p:sp>
          <p:nvSpPr>
            <p:cNvPr id="25" name="Rounded Rectangle 8">
              <a:extLst>
                <a:ext uri="{FF2B5EF4-FFF2-40B4-BE49-F238E27FC236}">
                  <a16:creationId xmlns:a16="http://schemas.microsoft.com/office/drawing/2014/main" id="{1571D08E-DBD3-416C-8B42-4176D9CD3CF6}"/>
                </a:ext>
              </a:extLst>
            </p:cNvPr>
            <p:cNvSpPr/>
            <p:nvPr/>
          </p:nvSpPr>
          <p:spPr>
            <a:xfrm>
              <a:off x="6019800" y="3550227"/>
              <a:ext cx="1828800" cy="1181100"/>
            </a:xfrm>
            <a:prstGeom prst="roundRect">
              <a:avLst/>
            </a:prstGeom>
            <a:gradFill rotWithShape="1">
              <a:gsLst>
                <a:gs pos="0">
                  <a:srgbClr val="FF8021">
                    <a:lumMod val="95000"/>
                  </a:srgbClr>
                </a:gs>
                <a:gs pos="100000">
                  <a:srgbClr val="FF8021">
                    <a:shade val="82000"/>
                    <a:satMod val="125000"/>
                    <a:lumMod val="74000"/>
                  </a:srgbClr>
                </a:gs>
              </a:gsLst>
              <a:lin ang="5400000" scaled="0"/>
            </a:gradFill>
            <a:ln w="9525" cap="flat" cmpd="sng" algn="ctr">
              <a:solidFill>
                <a:srgbClr val="FF8021"/>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lIns="0" r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Communication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white"/>
                </a:solidFill>
                <a:effectLst/>
                <a:uLnTx/>
                <a:uFillTx/>
                <a:latin typeface="Trebuchet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Accomplished by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Trebuchet MS"/>
                  <a:ea typeface="+mn-ea"/>
                  <a:cs typeface="+mn-cs"/>
                </a:rPr>
                <a:t>reporting</a:t>
              </a:r>
            </a:p>
          </p:txBody>
        </p:sp>
        <p:sp>
          <p:nvSpPr>
            <p:cNvPr id="26" name="Rounded Rectangle 9">
              <a:extLst>
                <a:ext uri="{FF2B5EF4-FFF2-40B4-BE49-F238E27FC236}">
                  <a16:creationId xmlns:a16="http://schemas.microsoft.com/office/drawing/2014/main" id="{44BF603C-165B-438D-B64B-689B3E5A9FC2}"/>
                </a:ext>
              </a:extLst>
            </p:cNvPr>
            <p:cNvSpPr/>
            <p:nvPr/>
          </p:nvSpPr>
          <p:spPr>
            <a:xfrm>
              <a:off x="4191000" y="1683327"/>
              <a:ext cx="3810000" cy="609600"/>
            </a:xfrm>
            <a:prstGeom prst="roundRect">
              <a:avLst/>
            </a:prstGeom>
            <a:gradFill rotWithShape="1">
              <a:gsLst>
                <a:gs pos="0">
                  <a:srgbClr val="5ECCF3">
                    <a:lumMod val="95000"/>
                  </a:srgbClr>
                </a:gs>
                <a:gs pos="100000">
                  <a:srgbClr val="5ECCF3">
                    <a:shade val="82000"/>
                    <a:satMod val="125000"/>
                    <a:lumMod val="74000"/>
                  </a:srgbClr>
                </a:gs>
              </a:gsLst>
              <a:lin ang="5400000" scaled="0"/>
            </a:gradFill>
            <a:ln w="9525" cap="flat" cmpd="sng" algn="ctr">
              <a:solidFill>
                <a:srgbClr val="5ECCF3"/>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Trebuchet MS"/>
                  <a:ea typeface="+mn-ea"/>
                  <a:cs typeface="+mn-cs"/>
                </a:rPr>
                <a:t>Decision Makers</a:t>
              </a:r>
            </a:p>
          </p:txBody>
        </p:sp>
        <p:cxnSp>
          <p:nvCxnSpPr>
            <p:cNvPr id="27" name="Straight Arrow Connector 26">
              <a:extLst>
                <a:ext uri="{FF2B5EF4-FFF2-40B4-BE49-F238E27FC236}">
                  <a16:creationId xmlns:a16="http://schemas.microsoft.com/office/drawing/2014/main" id="{62274F20-0EDD-40E6-A987-E9D8BCE377DD}"/>
                </a:ext>
              </a:extLst>
            </p:cNvPr>
            <p:cNvCxnSpPr>
              <a:cxnSpLocks/>
            </p:cNvCxnSpPr>
            <p:nvPr/>
          </p:nvCxnSpPr>
          <p:spPr>
            <a:xfrm>
              <a:off x="676270" y="4140777"/>
              <a:ext cx="107633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sp>
          <p:nvSpPr>
            <p:cNvPr id="28" name="TextBox 27">
              <a:extLst>
                <a:ext uri="{FF2B5EF4-FFF2-40B4-BE49-F238E27FC236}">
                  <a16:creationId xmlns:a16="http://schemas.microsoft.com/office/drawing/2014/main" id="{0AE39523-523A-4F9C-A99A-9F5DB0E9BA93}"/>
                </a:ext>
              </a:extLst>
            </p:cNvPr>
            <p:cNvSpPr txBox="1"/>
            <p:nvPr/>
          </p:nvSpPr>
          <p:spPr>
            <a:xfrm>
              <a:off x="838200" y="3816927"/>
              <a:ext cx="838200" cy="369332"/>
            </a:xfrm>
            <a:prstGeom prst="rect">
              <a:avLst/>
            </a:prstGeom>
            <a:noFill/>
          </p:spPr>
          <p:txBody>
            <a:bodyPr wrap="square" rtlCol="0">
              <a:spAutoFit/>
            </a:bodyPr>
            <a:lstStyle/>
            <a:p>
              <a:r>
                <a:rPr lang="en-US" dirty="0">
                  <a:solidFill>
                    <a:prstClr val="black"/>
                  </a:solidFill>
                  <a:latin typeface="Trebuchet MS"/>
                </a:rPr>
                <a:t>Data</a:t>
              </a:r>
            </a:p>
          </p:txBody>
        </p:sp>
        <p:cxnSp>
          <p:nvCxnSpPr>
            <p:cNvPr id="29" name="Straight Arrow Connector 28">
              <a:extLst>
                <a:ext uri="{FF2B5EF4-FFF2-40B4-BE49-F238E27FC236}">
                  <a16:creationId xmlns:a16="http://schemas.microsoft.com/office/drawing/2014/main" id="{821565EF-ACEA-4282-8089-AA5F5131466E}"/>
                </a:ext>
              </a:extLst>
            </p:cNvPr>
            <p:cNvCxnSpPr>
              <a:endCxn id="24" idx="1"/>
            </p:cNvCxnSpPr>
            <p:nvPr/>
          </p:nvCxnSpPr>
          <p:spPr>
            <a:xfrm flipV="1">
              <a:off x="3657600" y="4140777"/>
              <a:ext cx="30480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cxnSp>
          <p:nvCxnSpPr>
            <p:cNvPr id="30" name="Straight Arrow Connector 29">
              <a:extLst>
                <a:ext uri="{FF2B5EF4-FFF2-40B4-BE49-F238E27FC236}">
                  <a16:creationId xmlns:a16="http://schemas.microsoft.com/office/drawing/2014/main" id="{F3B3C396-9833-456A-B8A2-0C4627B026B2}"/>
                </a:ext>
              </a:extLst>
            </p:cNvPr>
            <p:cNvCxnSpPr/>
            <p:nvPr/>
          </p:nvCxnSpPr>
          <p:spPr>
            <a:xfrm flipV="1">
              <a:off x="5715000" y="4143063"/>
              <a:ext cx="30480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cxnSp>
          <p:nvCxnSpPr>
            <p:cNvPr id="31" name="Straight Arrow Connector 30">
              <a:extLst>
                <a:ext uri="{FF2B5EF4-FFF2-40B4-BE49-F238E27FC236}">
                  <a16:creationId xmlns:a16="http://schemas.microsoft.com/office/drawing/2014/main" id="{678C83AC-DEC0-46F1-B6CC-99A22A0FB4B4}"/>
                </a:ext>
              </a:extLst>
            </p:cNvPr>
            <p:cNvCxnSpPr/>
            <p:nvPr/>
          </p:nvCxnSpPr>
          <p:spPr>
            <a:xfrm flipV="1">
              <a:off x="6248400" y="2292927"/>
              <a:ext cx="0" cy="83820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cxnSp>
          <p:nvCxnSpPr>
            <p:cNvPr id="32" name="Straight Arrow Connector 31">
              <a:extLst>
                <a:ext uri="{FF2B5EF4-FFF2-40B4-BE49-F238E27FC236}">
                  <a16:creationId xmlns:a16="http://schemas.microsoft.com/office/drawing/2014/main" id="{14ADB17E-4605-403F-9DDC-9D58D477F85C}"/>
                </a:ext>
              </a:extLst>
            </p:cNvPr>
            <p:cNvCxnSpPr/>
            <p:nvPr/>
          </p:nvCxnSpPr>
          <p:spPr>
            <a:xfrm>
              <a:off x="7696200" y="2292927"/>
              <a:ext cx="0" cy="85725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sp>
          <p:nvSpPr>
            <p:cNvPr id="33" name="TextBox 32">
              <a:extLst>
                <a:ext uri="{FF2B5EF4-FFF2-40B4-BE49-F238E27FC236}">
                  <a16:creationId xmlns:a16="http://schemas.microsoft.com/office/drawing/2014/main" id="{8076BBE5-4303-4BD3-92E5-EB5B125C99AD}"/>
                </a:ext>
              </a:extLst>
            </p:cNvPr>
            <p:cNvSpPr txBox="1"/>
            <p:nvPr/>
          </p:nvSpPr>
          <p:spPr>
            <a:xfrm>
              <a:off x="6191250" y="2527361"/>
              <a:ext cx="1485900" cy="369332"/>
            </a:xfrm>
            <a:prstGeom prst="rect">
              <a:avLst/>
            </a:prstGeom>
            <a:noFill/>
          </p:spPr>
          <p:txBody>
            <a:bodyPr wrap="square" rtlCol="0">
              <a:spAutoFit/>
            </a:bodyPr>
            <a:lstStyle/>
            <a:p>
              <a:pPr algn="r"/>
              <a:r>
                <a:rPr lang="en-US" dirty="0">
                  <a:solidFill>
                    <a:prstClr val="black"/>
                  </a:solidFill>
                  <a:latin typeface="Trebuchet MS"/>
                </a:rPr>
                <a:t>Information</a:t>
              </a:r>
            </a:p>
          </p:txBody>
        </p:sp>
        <p:cxnSp>
          <p:nvCxnSpPr>
            <p:cNvPr id="34" name="Straight Arrow Connector 33">
              <a:extLst>
                <a:ext uri="{FF2B5EF4-FFF2-40B4-BE49-F238E27FC236}">
                  <a16:creationId xmlns:a16="http://schemas.microsoft.com/office/drawing/2014/main" id="{D2F79281-8459-4839-9F81-4EA2E4D71313}"/>
                </a:ext>
              </a:extLst>
            </p:cNvPr>
            <p:cNvCxnSpPr>
              <a:cxnSpLocks/>
              <a:stCxn id="26" idx="1"/>
            </p:cNvCxnSpPr>
            <p:nvPr/>
          </p:nvCxnSpPr>
          <p:spPr>
            <a:xfrm flipH="1">
              <a:off x="676270" y="1988127"/>
              <a:ext cx="3514730" cy="0"/>
            </a:xfrm>
            <a:prstGeom prst="straightConnector1">
              <a:avLst/>
            </a:prstGeom>
            <a:noFill/>
            <a:ln w="15875" cap="flat" cmpd="sng" algn="ctr">
              <a:solidFill>
                <a:srgbClr val="F14124">
                  <a:shade val="75000"/>
                  <a:satMod val="125000"/>
                  <a:lumMod val="75000"/>
                </a:srgbClr>
              </a:solidFill>
              <a:prstDash val="solid"/>
              <a:tailEnd type="arrow"/>
            </a:ln>
            <a:effectLst>
              <a:outerShdw blurRad="63500" dist="50800" dir="5400000" sx="98000" sy="98000" rotWithShape="0">
                <a:srgbClr val="000000">
                  <a:alpha val="20000"/>
                </a:srgbClr>
              </a:outerShdw>
            </a:effectLst>
          </p:spPr>
        </p:cxnSp>
        <p:sp>
          <p:nvSpPr>
            <p:cNvPr id="35" name="TextBox 34">
              <a:extLst>
                <a:ext uri="{FF2B5EF4-FFF2-40B4-BE49-F238E27FC236}">
                  <a16:creationId xmlns:a16="http://schemas.microsoft.com/office/drawing/2014/main" id="{5B62D4B1-09B0-4E6D-ABEA-AC977BEAB4B5}"/>
                </a:ext>
              </a:extLst>
            </p:cNvPr>
            <p:cNvSpPr txBox="1"/>
            <p:nvPr/>
          </p:nvSpPr>
          <p:spPr>
            <a:xfrm>
              <a:off x="1943100" y="2020784"/>
              <a:ext cx="838200" cy="369332"/>
            </a:xfrm>
            <a:prstGeom prst="rect">
              <a:avLst/>
            </a:prstGeom>
            <a:noFill/>
          </p:spPr>
          <p:txBody>
            <a:bodyPr wrap="square" rtlCol="0">
              <a:spAutoFit/>
            </a:bodyPr>
            <a:lstStyle/>
            <a:p>
              <a:r>
                <a:rPr lang="en-US" dirty="0">
                  <a:solidFill>
                    <a:prstClr val="black"/>
                  </a:solidFill>
                  <a:latin typeface="Trebuchet MS"/>
                </a:rPr>
                <a:t>Action</a:t>
              </a:r>
            </a:p>
          </p:txBody>
        </p:sp>
      </p:grpSp>
      <p:sp>
        <p:nvSpPr>
          <p:cNvPr id="36" name="Content Placeholder 2">
            <a:extLst>
              <a:ext uri="{FF2B5EF4-FFF2-40B4-BE49-F238E27FC236}">
                <a16:creationId xmlns:a16="http://schemas.microsoft.com/office/drawing/2014/main" id="{18FBC4E7-9D0B-4AAE-BCCE-503A6634A280}"/>
              </a:ext>
            </a:extLst>
          </p:cNvPr>
          <p:cNvSpPr txBox="1">
            <a:spLocks/>
          </p:cNvSpPr>
          <p:nvPr/>
        </p:nvSpPr>
        <p:spPr>
          <a:xfrm>
            <a:off x="0" y="5429249"/>
            <a:ext cx="8001000" cy="1063871"/>
          </a:xfrm>
          <a:prstGeom prst="rect">
            <a:avLst/>
          </a:prstGeom>
        </p:spPr>
        <p:txBody>
          <a:bodyPr/>
          <a:lst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a:lstStyle>
          <a:p>
            <a:r>
              <a:rPr lang="en-US" dirty="0">
                <a:solidFill>
                  <a:prstClr val="black">
                    <a:lumMod val="75000"/>
                    <a:lumOff val="25000"/>
                  </a:prstClr>
                </a:solidFill>
              </a:rPr>
              <a:t>This information allows decision makers to make </a:t>
            </a:r>
            <a:r>
              <a:rPr lang="en-US" b="1" dirty="0">
                <a:solidFill>
                  <a:srgbClr val="F14124">
                    <a:lumMod val="75000"/>
                  </a:srgbClr>
                </a:solidFill>
              </a:rPr>
              <a:t>reasonable choices </a:t>
            </a:r>
            <a:r>
              <a:rPr lang="en-US" dirty="0">
                <a:solidFill>
                  <a:prstClr val="black">
                    <a:lumMod val="75000"/>
                    <a:lumOff val="25000"/>
                  </a:prstClr>
                </a:solidFill>
              </a:rPr>
              <a:t>among alternative uses of </a:t>
            </a:r>
            <a:r>
              <a:rPr lang="en-US" b="1" dirty="0">
                <a:solidFill>
                  <a:srgbClr val="F14124">
                    <a:lumMod val="75000"/>
                  </a:srgbClr>
                </a:solidFill>
              </a:rPr>
              <a:t>scarce resources </a:t>
            </a:r>
            <a:r>
              <a:rPr lang="en-US" dirty="0">
                <a:solidFill>
                  <a:prstClr val="black">
                    <a:lumMod val="75000"/>
                    <a:lumOff val="25000"/>
                  </a:prstClr>
                </a:solidFill>
              </a:rPr>
              <a:t>in the conduct of business and economic activities.</a:t>
            </a:r>
          </a:p>
        </p:txBody>
      </p:sp>
    </p:spTree>
    <p:extLst>
      <p:ext uri="{BB962C8B-B14F-4D97-AF65-F5344CB8AC3E}">
        <p14:creationId xmlns:p14="http://schemas.microsoft.com/office/powerpoint/2010/main" val="262967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Economic Scarcity</a:t>
            </a:r>
          </a:p>
        </p:txBody>
      </p:sp>
      <p:sp>
        <p:nvSpPr>
          <p:cNvPr id="3" name="Text Placeholder 2"/>
          <p:cNvSpPr>
            <a:spLocks noGrp="1"/>
          </p:cNvSpPr>
          <p:nvPr>
            <p:ph type="body" sz="half" idx="2"/>
          </p:nvPr>
        </p:nvSpPr>
        <p:spPr/>
        <p:txBody>
          <a:bodyPr/>
          <a:lstStyle/>
          <a:p>
            <a:endParaRPr lang="en-US"/>
          </a:p>
        </p:txBody>
      </p:sp>
      <p:pic>
        <p:nvPicPr>
          <p:cNvPr id="20" name="Picture 7" descr="See the source image">
            <a:extLst>
              <a:ext uri="{FF2B5EF4-FFF2-40B4-BE49-F238E27FC236}">
                <a16:creationId xmlns:a16="http://schemas.microsoft.com/office/drawing/2014/main" id="{13DDD7EE-66B0-4F95-9E34-D6B21F51E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638175"/>
            <a:ext cx="7162800" cy="575966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AEE8FE9-04FE-42AE-854D-C01A9719A551}"/>
              </a:ext>
            </a:extLst>
          </p:cNvPr>
          <p:cNvSpPr txBox="1"/>
          <p:nvPr/>
        </p:nvSpPr>
        <p:spPr>
          <a:xfrm>
            <a:off x="495300" y="5607198"/>
            <a:ext cx="2286000" cy="369332"/>
          </a:xfrm>
          <a:prstGeom prst="rect">
            <a:avLst/>
          </a:prstGeom>
          <a:noFill/>
        </p:spPr>
        <p:txBody>
          <a:bodyPr wrap="square" rtlCol="0">
            <a:spAutoFit/>
          </a:bodyPr>
          <a:lstStyle/>
          <a:p>
            <a:pPr algn="ctr"/>
            <a:r>
              <a:rPr lang="en-US" dirty="0">
                <a:solidFill>
                  <a:prstClr val="black"/>
                </a:solidFill>
                <a:latin typeface="Trebuchet MS"/>
              </a:rPr>
              <a:t>Limited Resources</a:t>
            </a:r>
          </a:p>
        </p:txBody>
      </p:sp>
      <p:sp>
        <p:nvSpPr>
          <p:cNvPr id="22" name="TextBox 21">
            <a:extLst>
              <a:ext uri="{FF2B5EF4-FFF2-40B4-BE49-F238E27FC236}">
                <a16:creationId xmlns:a16="http://schemas.microsoft.com/office/drawing/2014/main" id="{AF53B92B-4B10-45A2-ACBC-CE8E45071285}"/>
              </a:ext>
            </a:extLst>
          </p:cNvPr>
          <p:cNvSpPr txBox="1"/>
          <p:nvPr/>
        </p:nvSpPr>
        <p:spPr>
          <a:xfrm>
            <a:off x="5012121" y="5607198"/>
            <a:ext cx="2286000" cy="707886"/>
          </a:xfrm>
          <a:prstGeom prst="rect">
            <a:avLst/>
          </a:prstGeom>
          <a:noFill/>
        </p:spPr>
        <p:txBody>
          <a:bodyPr wrap="square" rtlCol="0">
            <a:spAutoFit/>
          </a:bodyPr>
          <a:lstStyle/>
          <a:p>
            <a:pPr algn="ctr"/>
            <a:r>
              <a:rPr lang="en-US" dirty="0">
                <a:solidFill>
                  <a:prstClr val="black"/>
                </a:solidFill>
                <a:latin typeface="Trebuchet MS"/>
              </a:rPr>
              <a:t>Unlimited Wants</a:t>
            </a:r>
          </a:p>
          <a:p>
            <a:pPr algn="ctr"/>
            <a:r>
              <a:rPr lang="en-US" dirty="0">
                <a:solidFill>
                  <a:prstClr val="black"/>
                </a:solidFill>
                <a:latin typeface="Trebuchet MS"/>
              </a:rPr>
              <a:t>And </a:t>
            </a:r>
            <a:r>
              <a:rPr lang="en-US" sz="2200" dirty="0">
                <a:solidFill>
                  <a:prstClr val="black">
                    <a:lumMod val="75000"/>
                    <a:lumOff val="25000"/>
                  </a:prstClr>
                </a:solidFill>
                <a:latin typeface="Trebuchet MS"/>
              </a:rPr>
              <a:t>Needs</a:t>
            </a:r>
          </a:p>
        </p:txBody>
      </p:sp>
      <p:pic>
        <p:nvPicPr>
          <p:cNvPr id="23" name="Picture 9" descr="See the source image">
            <a:extLst>
              <a:ext uri="{FF2B5EF4-FFF2-40B4-BE49-F238E27FC236}">
                <a16:creationId xmlns:a16="http://schemas.microsoft.com/office/drawing/2014/main" id="{48889251-20D6-4C31-972A-CEEF820F0C8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 y="3534807"/>
            <a:ext cx="2557177" cy="191607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See the source image">
            <a:extLst>
              <a:ext uri="{FF2B5EF4-FFF2-40B4-BE49-F238E27FC236}">
                <a16:creationId xmlns:a16="http://schemas.microsoft.com/office/drawing/2014/main" id="{FBA6ED90-CC3A-4D8C-9CE0-F91A234916D3}"/>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4300" y="3000375"/>
            <a:ext cx="3962400" cy="202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60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290">
                                          <p:stCondLst>
                                            <p:cond delay="0"/>
                                          </p:stCondLst>
                                        </p:cTn>
                                        <p:tgtEl>
                                          <p:spTgt spid="20"/>
                                        </p:tgtEl>
                                      </p:cBhvr>
                                    </p:animEffect>
                                    <p:anim calcmode="lin" valueType="num">
                                      <p:cBhvr>
                                        <p:cTn id="8"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13" dur="13">
                                          <p:stCondLst>
                                            <p:cond delay="325"/>
                                          </p:stCondLst>
                                        </p:cTn>
                                        <p:tgtEl>
                                          <p:spTgt spid="20"/>
                                        </p:tgtEl>
                                      </p:cBhvr>
                                      <p:to x="100000" y="60000"/>
                                    </p:animScale>
                                    <p:animScale>
                                      <p:cBhvr>
                                        <p:cTn id="14" dur="83" decel="50000">
                                          <p:stCondLst>
                                            <p:cond delay="338"/>
                                          </p:stCondLst>
                                        </p:cTn>
                                        <p:tgtEl>
                                          <p:spTgt spid="20"/>
                                        </p:tgtEl>
                                      </p:cBhvr>
                                      <p:to x="100000" y="100000"/>
                                    </p:animScale>
                                    <p:animScale>
                                      <p:cBhvr>
                                        <p:cTn id="15" dur="13">
                                          <p:stCondLst>
                                            <p:cond delay="656"/>
                                          </p:stCondLst>
                                        </p:cTn>
                                        <p:tgtEl>
                                          <p:spTgt spid="20"/>
                                        </p:tgtEl>
                                      </p:cBhvr>
                                      <p:to x="100000" y="80000"/>
                                    </p:animScale>
                                    <p:animScale>
                                      <p:cBhvr>
                                        <p:cTn id="16" dur="83" decel="50000">
                                          <p:stCondLst>
                                            <p:cond delay="669"/>
                                          </p:stCondLst>
                                        </p:cTn>
                                        <p:tgtEl>
                                          <p:spTgt spid="20"/>
                                        </p:tgtEl>
                                      </p:cBhvr>
                                      <p:to x="100000" y="100000"/>
                                    </p:animScale>
                                    <p:animScale>
                                      <p:cBhvr>
                                        <p:cTn id="17" dur="13">
                                          <p:stCondLst>
                                            <p:cond delay="821"/>
                                          </p:stCondLst>
                                        </p:cTn>
                                        <p:tgtEl>
                                          <p:spTgt spid="20"/>
                                        </p:tgtEl>
                                      </p:cBhvr>
                                      <p:to x="100000" y="90000"/>
                                    </p:animScale>
                                    <p:animScale>
                                      <p:cBhvr>
                                        <p:cTn id="18" dur="83" decel="50000">
                                          <p:stCondLst>
                                            <p:cond delay="834"/>
                                          </p:stCondLst>
                                        </p:cTn>
                                        <p:tgtEl>
                                          <p:spTgt spid="20"/>
                                        </p:tgtEl>
                                      </p:cBhvr>
                                      <p:to x="100000" y="100000"/>
                                    </p:animScale>
                                    <p:animScale>
                                      <p:cBhvr>
                                        <p:cTn id="19" dur="13">
                                          <p:stCondLst>
                                            <p:cond delay="904"/>
                                          </p:stCondLst>
                                        </p:cTn>
                                        <p:tgtEl>
                                          <p:spTgt spid="20"/>
                                        </p:tgtEl>
                                      </p:cBhvr>
                                      <p:to x="100000" y="95000"/>
                                    </p:animScale>
                                    <p:animScale>
                                      <p:cBhvr>
                                        <p:cTn id="20" dur="83" decel="50000">
                                          <p:stCondLst>
                                            <p:cond delay="917"/>
                                          </p:stCondLst>
                                        </p:cTn>
                                        <p:tgtEl>
                                          <p:spTgt spid="20"/>
                                        </p:tgtEl>
                                      </p:cBhvr>
                                      <p:to x="100000" y="100000"/>
                                    </p:animScale>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500"/>
                                        <p:tgtEl>
                                          <p:spTgt spid="21"/>
                                        </p:tgtEl>
                                      </p:cBhvr>
                                    </p:animEffect>
                                  </p:childTnLst>
                                </p:cTn>
                              </p:par>
                            </p:childTnLst>
                          </p:cTn>
                        </p:par>
                        <p:par>
                          <p:cTn id="28" fill="hold">
                            <p:stCondLst>
                              <p:cond delay="2500"/>
                            </p:stCondLst>
                            <p:childTnLst>
                              <p:par>
                                <p:cTn id="29" presetID="45"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250"/>
                                        <p:tgtEl>
                                          <p:spTgt spid="24"/>
                                        </p:tgtEl>
                                      </p:cBhvr>
                                    </p:animEffect>
                                    <p:anim calcmode="lin" valueType="num">
                                      <p:cBhvr>
                                        <p:cTn id="32" dur="1250" fill="hold"/>
                                        <p:tgtEl>
                                          <p:spTgt spid="24"/>
                                        </p:tgtEl>
                                        <p:attrNameLst>
                                          <p:attrName>ppt_w</p:attrName>
                                        </p:attrNameLst>
                                      </p:cBhvr>
                                      <p:tavLst>
                                        <p:tav tm="0" fmla="#ppt_w*sin(2.5*pi*$)">
                                          <p:val>
                                            <p:fltVal val="0"/>
                                          </p:val>
                                        </p:tav>
                                        <p:tav tm="100000">
                                          <p:val>
                                            <p:fltVal val="1"/>
                                          </p:val>
                                        </p:tav>
                                      </p:tavLst>
                                    </p:anim>
                                    <p:anim calcmode="lin" valueType="num">
                                      <p:cBhvr>
                                        <p:cTn id="33" dur="1250" fill="hold"/>
                                        <p:tgtEl>
                                          <p:spTgt spid="24"/>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2000"/>
                                        <p:tgtEl>
                                          <p:spTgt spid="22"/>
                                        </p:tgtEl>
                                      </p:cBhvr>
                                    </p:animEffect>
                                    <p:anim calcmode="lin" valueType="num">
                                      <p:cBhvr>
                                        <p:cTn id="37" dur="2000" fill="hold"/>
                                        <p:tgtEl>
                                          <p:spTgt spid="22"/>
                                        </p:tgtEl>
                                        <p:attrNameLst>
                                          <p:attrName>ppt_w</p:attrName>
                                        </p:attrNameLst>
                                      </p:cBhvr>
                                      <p:tavLst>
                                        <p:tav tm="0" fmla="#ppt_w*sin(2.5*pi*$)">
                                          <p:val>
                                            <p:fltVal val="0"/>
                                          </p:val>
                                        </p:tav>
                                        <p:tav tm="100000">
                                          <p:val>
                                            <p:fltVal val="1"/>
                                          </p:val>
                                        </p:tav>
                                      </p:tavLst>
                                    </p:anim>
                                    <p:anim calcmode="lin" valueType="num">
                                      <p:cBhvr>
                                        <p:cTn id="38"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Because of Scarcity, it is impossible to be perfect</a:t>
            </a:r>
          </a:p>
        </p:txBody>
      </p:sp>
      <p:sp>
        <p:nvSpPr>
          <p:cNvPr id="2" name="Content Placeholder 1"/>
          <p:cNvSpPr>
            <a:spLocks noGrp="1"/>
          </p:cNvSpPr>
          <p:nvPr>
            <p:ph idx="1"/>
          </p:nvPr>
        </p:nvSpPr>
        <p:spPr/>
        <p:txBody>
          <a:bodyPr>
            <a:normAutofit fontScale="92500" lnSpcReduction="20000"/>
          </a:bodyPr>
          <a:lstStyle/>
          <a:p>
            <a:r>
              <a:rPr lang="en-US" b="1" dirty="0"/>
              <a:t>There is no such thing as a perfect set of financials</a:t>
            </a:r>
          </a:p>
          <a:p>
            <a:pPr lvl="1"/>
            <a:r>
              <a:rPr lang="en-US" b="1" dirty="0"/>
              <a:t>Audit Standards: financials must be accurate and timely</a:t>
            </a:r>
          </a:p>
          <a:p>
            <a:pPr lvl="2"/>
            <a:r>
              <a:rPr lang="en-US" b="1" dirty="0"/>
              <a:t>Accurate</a:t>
            </a:r>
            <a:r>
              <a:rPr lang="en-US" dirty="0"/>
              <a:t> enough to assist decision makers in making decisions</a:t>
            </a:r>
          </a:p>
          <a:p>
            <a:pPr lvl="3"/>
            <a:r>
              <a:rPr lang="en-US" dirty="0"/>
              <a:t>We find that the financials are free from material mistakes, free from fraud</a:t>
            </a:r>
          </a:p>
          <a:p>
            <a:pPr lvl="2"/>
            <a:r>
              <a:rPr lang="en-US" b="1" dirty="0"/>
              <a:t>Timely</a:t>
            </a:r>
            <a:r>
              <a:rPr lang="en-US" dirty="0"/>
              <a:t> enough to assist decision makers in making decisions</a:t>
            </a:r>
          </a:p>
          <a:p>
            <a:pPr lvl="3"/>
            <a:r>
              <a:rPr lang="en-US" dirty="0"/>
              <a:t>Current Council Meeting should reflect financial information from the closest Closed Accounting Period (should be through the previous month)</a:t>
            </a:r>
          </a:p>
          <a:p>
            <a:r>
              <a:rPr lang="en-US" b="1" dirty="0"/>
              <a:t>There is no such thing as perfect staff</a:t>
            </a:r>
          </a:p>
          <a:p>
            <a:pPr lvl="1"/>
            <a:r>
              <a:rPr lang="en-US" dirty="0"/>
              <a:t>Staff do not have unlimited time, therefore, they cannot have unlimited accuracy</a:t>
            </a:r>
          </a:p>
          <a:p>
            <a:r>
              <a:rPr lang="en-US" b="1" dirty="0"/>
              <a:t>There is no such thing as a perfect Council</a:t>
            </a:r>
          </a:p>
          <a:p>
            <a:pPr lvl="1"/>
            <a:r>
              <a:rPr lang="en-US" dirty="0"/>
              <a:t>Council must make decisions that affect different people differently.</a:t>
            </a:r>
          </a:p>
          <a:p>
            <a:pPr lvl="2"/>
            <a:r>
              <a:rPr lang="en-US" dirty="0"/>
              <a:t>If one decision is perfect for one person, it cannot be perfect for another</a:t>
            </a:r>
          </a:p>
          <a:p>
            <a:r>
              <a:rPr lang="en-US" sz="2100" b="1" dirty="0"/>
              <a:t>The Council and the  Staff are a part of the same Team</a:t>
            </a:r>
          </a:p>
          <a:p>
            <a:pPr lvl="1"/>
            <a:r>
              <a:rPr lang="en-US" dirty="0"/>
              <a:t>Council must provide the tools to help their team mates make the financials both timely and accurate</a:t>
            </a:r>
          </a:p>
          <a:p>
            <a:pPr lvl="1"/>
            <a:r>
              <a:rPr lang="en-US" dirty="0"/>
              <a:t>Tone, Time, Policies, Software, Training, Oversight</a:t>
            </a:r>
          </a:p>
          <a:p>
            <a:pPr>
              <a:buClr>
                <a:srgbClr val="C00000"/>
              </a:buClr>
            </a:pPr>
            <a:r>
              <a:rPr lang="en-US" dirty="0">
                <a:solidFill>
                  <a:srgbClr val="CC0000"/>
                </a:solidFill>
              </a:rPr>
              <a:t>The Team’s goal, therefore, is to make decisions that benefit the most people with the least amount of resources</a:t>
            </a:r>
            <a:endParaRPr lang="en-US" dirty="0"/>
          </a:p>
          <a:p>
            <a:endParaRPr lang="en-US" dirty="0"/>
          </a:p>
        </p:txBody>
      </p:sp>
      <p:pic>
        <p:nvPicPr>
          <p:cNvPr id="6" name="Picture 11" descr="See the source image">
            <a:extLst>
              <a:ext uri="{FF2B5EF4-FFF2-40B4-BE49-F238E27FC236}">
                <a16:creationId xmlns:a16="http://schemas.microsoft.com/office/drawing/2014/main" id="{0D082ADC-9CBE-474C-A25C-2D91F5C90CDF}"/>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424" y="4590289"/>
            <a:ext cx="3100548" cy="158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7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1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1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10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wipe(left)">
                                      <p:cBhvr>
                                        <p:cTn id="62" dur="1000"/>
                                        <p:tgtEl>
                                          <p:spTgt spid="2">
                                            <p:txEl>
                                              <p:pRg st="11" end="11"/>
                                            </p:tx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
                                            <p:txEl>
                                              <p:pRg st="12" end="12"/>
                                            </p:txEl>
                                          </p:spTgt>
                                        </p:tgtEl>
                                        <p:attrNameLst>
                                          <p:attrName>style.visibility</p:attrName>
                                        </p:attrNameLst>
                                      </p:cBhvr>
                                      <p:to>
                                        <p:strVal val="visible"/>
                                      </p:to>
                                    </p:set>
                                    <p:animEffect transition="in" filter="wipe(left)">
                                      <p:cBhvr>
                                        <p:cTn id="65" dur="1000"/>
                                        <p:tgtEl>
                                          <p:spTgt spid="2">
                                            <p:txEl>
                                              <p:pRg st="12" end="12"/>
                                            </p:tx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txEl>
                                              <p:pRg st="13" end="13"/>
                                            </p:txEl>
                                          </p:spTgt>
                                        </p:tgtEl>
                                        <p:attrNameLst>
                                          <p:attrName>style.visibility</p:attrName>
                                        </p:attrNameLst>
                                      </p:cBhvr>
                                      <p:to>
                                        <p:strVal val="visible"/>
                                      </p:to>
                                    </p:set>
                                    <p:animEffect transition="in" filter="wipe(left)">
                                      <p:cBhvr>
                                        <p:cTn id="68" dur="1000"/>
                                        <p:tgtEl>
                                          <p:spTgt spid="2">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txEl>
                                              <p:pRg st="14" end="14"/>
                                            </p:txEl>
                                          </p:spTgt>
                                        </p:tgtEl>
                                        <p:attrNameLst>
                                          <p:attrName>style.visibility</p:attrName>
                                        </p:attrNameLst>
                                      </p:cBhvr>
                                      <p:to>
                                        <p:strVal val="visible"/>
                                      </p:to>
                                    </p:set>
                                    <p:animEffect transition="in" filter="wipe(left)">
                                      <p:cBhvr>
                                        <p:cTn id="73" dur="1000"/>
                                        <p:tgtEl>
                                          <p:spTgt spid="2">
                                            <p:txEl>
                                              <p:pRg st="14" end="14"/>
                                            </p:txEl>
                                          </p:spTgt>
                                        </p:tgtEl>
                                      </p:cBhvr>
                                    </p:animEffect>
                                  </p:childTnLst>
                                </p:cTn>
                              </p:par>
                            </p:childTnLst>
                          </p:cTn>
                        </p:par>
                        <p:par>
                          <p:cTn id="74" fill="hold">
                            <p:stCondLst>
                              <p:cond delay="1000"/>
                            </p:stCondLst>
                            <p:childTnLst>
                              <p:par>
                                <p:cTn id="75" presetID="45" presetClass="entr" presetSubtype="0"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2000"/>
                                        <p:tgtEl>
                                          <p:spTgt spid="6"/>
                                        </p:tgtEl>
                                      </p:cBhvr>
                                    </p:animEffect>
                                    <p:anim calcmode="lin" valueType="num">
                                      <p:cBhvr>
                                        <p:cTn id="78" dur="2000" fill="hold"/>
                                        <p:tgtEl>
                                          <p:spTgt spid="6"/>
                                        </p:tgtEl>
                                        <p:attrNameLst>
                                          <p:attrName>ppt_w</p:attrName>
                                        </p:attrNameLst>
                                      </p:cBhvr>
                                      <p:tavLst>
                                        <p:tav tm="0" fmla="#ppt_w*sin(2.5*pi*$)">
                                          <p:val>
                                            <p:fltVal val="0"/>
                                          </p:val>
                                        </p:tav>
                                        <p:tav tm="100000">
                                          <p:val>
                                            <p:fltVal val="1"/>
                                          </p:val>
                                        </p:tav>
                                      </p:tavLst>
                                    </p:anim>
                                    <p:anim calcmode="lin" valueType="num">
                                      <p:cBhvr>
                                        <p:cTn id="7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2003</TotalTime>
  <Words>3342</Words>
  <Application>Microsoft Office PowerPoint</Application>
  <PresentationFormat>Widescreen</PresentationFormat>
  <Paragraphs>1008</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Trebuchet MS</vt:lpstr>
      <vt:lpstr>Wingdings</vt:lpstr>
      <vt:lpstr>Health Fitness 16x9</vt:lpstr>
      <vt:lpstr>Using Your financials</vt:lpstr>
      <vt:lpstr>Topics</vt:lpstr>
      <vt:lpstr>Understanding your financials</vt:lpstr>
      <vt:lpstr>Why does the council need to understand the financials?</vt:lpstr>
      <vt:lpstr>What Is Accounting?</vt:lpstr>
      <vt:lpstr>Who Are the Decision Makers?</vt:lpstr>
      <vt:lpstr>What Is Accounting?</vt:lpstr>
      <vt:lpstr>Economic Scarcity</vt:lpstr>
      <vt:lpstr>Because of Scarcity, it is impossible to be perfect</vt:lpstr>
      <vt:lpstr>How do we read the financials?</vt:lpstr>
      <vt:lpstr>Funds vs Accounts</vt:lpstr>
      <vt:lpstr>GASB 34 - Funds</vt:lpstr>
      <vt:lpstr>Income statement (or Profit &amp; Loss) accounts</vt:lpstr>
      <vt:lpstr>Visual example of a Profit &amp; Loss by fund</vt:lpstr>
      <vt:lpstr>Balance sheet accounts</vt:lpstr>
      <vt:lpstr>Visual example of a balance sheet by fund</vt:lpstr>
      <vt:lpstr>What Is Fraud?</vt:lpstr>
      <vt:lpstr>What is fraud?</vt:lpstr>
      <vt:lpstr>Using your financials</vt:lpstr>
      <vt:lpstr>Bare Minimum Reports</vt:lpstr>
      <vt:lpstr>PowerPoint Presentation</vt:lpstr>
      <vt:lpstr>PowerPoint Presentation</vt:lpstr>
      <vt:lpstr>PowerPoint Presentation</vt:lpstr>
      <vt:lpstr>PowerPoint Presentation</vt:lpstr>
      <vt:lpstr>PowerPoint Presentation</vt:lpstr>
      <vt:lpstr>Additional Reports</vt:lpstr>
      <vt:lpstr>Keep your eyes on the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Your financials</dc:title>
  <dc:creator>Eddie May</dc:creator>
  <cp:lastModifiedBy>Eddie May</cp:lastModifiedBy>
  <cp:revision>89</cp:revision>
  <dcterms:created xsi:type="dcterms:W3CDTF">2018-11-27T14:03:09Z</dcterms:created>
  <dcterms:modified xsi:type="dcterms:W3CDTF">2020-06-16T16:31:47Z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