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0"/>
  </p:notesMasterIdLst>
  <p:sldIdLst>
    <p:sldId id="256" r:id="rId2"/>
    <p:sldId id="257" r:id="rId3"/>
    <p:sldId id="279" r:id="rId4"/>
    <p:sldId id="273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5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6323" autoAdjust="0"/>
  </p:normalViewPr>
  <p:slideViewPr>
    <p:cSldViewPr>
      <p:cViewPr varScale="1">
        <p:scale>
          <a:sx n="84" d="100"/>
          <a:sy n="84" d="100"/>
        </p:scale>
        <p:origin x="2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C61B7-1BA5-4BB7-8097-C9791A57C62A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66858-BA6C-48B4-8F32-CE1E8C757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66858-BA6C-48B4-8F32-CE1E8C757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9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766858-BA6C-48B4-8F32-CE1E8C7575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75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50E644A-0652-44D1-AF56-EE0AF8B088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568479F-5EFC-4AF6-8603-9EC869F0531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644A-0652-44D1-AF56-EE0AF8B088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479F-5EFC-4AF6-8603-9EC869F05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644A-0652-44D1-AF56-EE0AF8B088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479F-5EFC-4AF6-8603-9EC869F05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3505200" cy="533400"/>
          </a:xfrm>
        </p:spPr>
        <p:txBody>
          <a:bodyPr anchor="ctr"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38800" y="6553200"/>
            <a:ext cx="2971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/>
              <a:t>© 2020 ClerkBooks,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644A-0652-44D1-AF56-EE0AF8B088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479F-5EFC-4AF6-8603-9EC869F05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644A-0652-44D1-AF56-EE0AF8B088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479F-5EFC-4AF6-8603-9EC869F053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644A-0652-44D1-AF56-EE0AF8B088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479F-5EFC-4AF6-8603-9EC869F05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644A-0652-44D1-AF56-EE0AF8B088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479F-5EFC-4AF6-8603-9EC869F05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644A-0652-44D1-AF56-EE0AF8B088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479F-5EFC-4AF6-8603-9EC869F05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644A-0652-44D1-AF56-EE0AF8B088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479F-5EFC-4AF6-8603-9EC869F0531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E644A-0652-44D1-AF56-EE0AF8B088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8479F-5EFC-4AF6-8603-9EC869F053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50E644A-0652-44D1-AF56-EE0AF8B0886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568479F-5EFC-4AF6-8603-9EC869F053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2020 User Conference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4754298"/>
            <a:ext cx="3581400" cy="10369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9918" y="33278"/>
            <a:ext cx="335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Financing for Urban Renewal and</a:t>
            </a:r>
          </a:p>
          <a:p>
            <a:r>
              <a:rPr lang="en-US" sz="3600" dirty="0">
                <a:solidFill>
                  <a:schemeClr val="bg1"/>
                </a:solidFill>
              </a:rPr>
              <a:t>Economic </a:t>
            </a:r>
            <a:r>
              <a:rPr lang="en-US" sz="3600" dirty="0">
                <a:solidFill>
                  <a:schemeClr val="accent1"/>
                </a:solidFill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16391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1D4D4-B432-4CA3-B7AE-B93DAEA8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4E4FD-44D9-4088-B24F-E95E8D036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After TIF</a:t>
            </a:r>
          </a:p>
        </p:txBody>
      </p:sp>
      <p:pic>
        <p:nvPicPr>
          <p:cNvPr id="5122" name="Picture 2" descr="Source: Vierbicher Associates &#10; ">
            <a:extLst>
              <a:ext uri="{FF2B5EF4-FFF2-40B4-BE49-F238E27FC236}">
                <a16:creationId xmlns:a16="http://schemas.microsoft.com/office/drawing/2014/main" id="{52B664F7-9FEB-40B0-A65A-DD11143D27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1" t="16597" r="12382" b="19938"/>
          <a:stretch/>
        </p:blipFill>
        <p:spPr bwMode="auto">
          <a:xfrm>
            <a:off x="468086" y="1371600"/>
            <a:ext cx="8211554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405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D9BF-1E6B-41BA-8A38-38A0ED884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BE9C7-7D9A-4236-88C6-6B645E0DB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Methods for funding TIDs (Tax Increment Districts)</a:t>
            </a:r>
          </a:p>
          <a:p>
            <a:pPr lvl="1"/>
            <a:r>
              <a:rPr lang="en-US" b="1" dirty="0"/>
              <a:t>City borrowing</a:t>
            </a:r>
          </a:p>
          <a:p>
            <a:pPr lvl="2"/>
            <a:r>
              <a:rPr lang="en-US" dirty="0"/>
              <a:t>GO Bonds, Revenue Bonds, Loans, etc..</a:t>
            </a:r>
          </a:p>
          <a:p>
            <a:pPr lvl="2"/>
            <a:r>
              <a:rPr lang="en-US" dirty="0"/>
              <a:t>Internal Loans (from other Funds)</a:t>
            </a:r>
          </a:p>
          <a:p>
            <a:pPr lvl="2"/>
            <a:r>
              <a:rPr lang="en-US" dirty="0"/>
              <a:t>Increments are used to pay off debt</a:t>
            </a:r>
          </a:p>
          <a:p>
            <a:pPr lvl="1"/>
            <a:r>
              <a:rPr lang="en-US" b="1" dirty="0"/>
              <a:t>Pay-as-you-go (also called “Developer Funded”)</a:t>
            </a:r>
          </a:p>
          <a:p>
            <a:pPr lvl="2"/>
            <a:r>
              <a:rPr lang="en-US" dirty="0"/>
              <a:t>Developer pays costs up front and as property taxes are paid by developer, a reimbursement (%) is paid back to developer until incentive is paid off</a:t>
            </a:r>
          </a:p>
          <a:p>
            <a:pPr lvl="2"/>
            <a:r>
              <a:rPr lang="en-US" dirty="0"/>
              <a:t>Many municipalities like this because risk is on the developer, not the municipality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Some municipalities don’t like this because they loose a significant amount of control</a:t>
            </a:r>
          </a:p>
        </p:txBody>
      </p:sp>
    </p:spTree>
    <p:extLst>
      <p:ext uri="{BB962C8B-B14F-4D97-AF65-F5344CB8AC3E}">
        <p14:creationId xmlns:p14="http://schemas.microsoft.com/office/powerpoint/2010/main" val="164163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48F26-8FE6-4545-90F1-CA776ECA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Revolving Loan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CA5F-7219-465A-9BF4-48B0614F7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goal is to provide gap financing in a start-up, expansion, new development or redevelopment project</a:t>
            </a:r>
          </a:p>
          <a:p>
            <a:r>
              <a:rPr lang="en-US" dirty="0"/>
              <a:t>Incentive is typically lower interest rate than a private bank</a:t>
            </a:r>
          </a:p>
          <a:p>
            <a:pPr>
              <a:buClr>
                <a:schemeClr val="accent2"/>
              </a:buClr>
            </a:pPr>
            <a:r>
              <a:rPr lang="en-US" dirty="0"/>
              <a:t>Many RLFs are regionalized...such as housing rehab programs (CDBG / HUD)</a:t>
            </a:r>
          </a:p>
        </p:txBody>
      </p:sp>
    </p:spTree>
    <p:extLst>
      <p:ext uri="{BB962C8B-B14F-4D97-AF65-F5344CB8AC3E}">
        <p14:creationId xmlns:p14="http://schemas.microsoft.com/office/powerpoint/2010/main" val="324098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3E59-D980-408C-B235-5454F030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EDC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A7388-FDD2-45FC-837D-AD4E573F0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 Businesses</a:t>
            </a:r>
          </a:p>
          <a:p>
            <a:pPr lvl="1"/>
            <a:r>
              <a:rPr lang="en-US" dirty="0"/>
              <a:t>Direct Loans</a:t>
            </a:r>
          </a:p>
          <a:p>
            <a:pPr lvl="1"/>
            <a:r>
              <a:rPr lang="en-US" dirty="0"/>
              <a:t>ED Tax Credits</a:t>
            </a:r>
          </a:p>
          <a:p>
            <a:pPr lvl="1"/>
            <a:r>
              <a:rPr lang="en-US" dirty="0"/>
              <a:t>Jobs Tax Credits</a:t>
            </a:r>
          </a:p>
          <a:p>
            <a:pPr lvl="1"/>
            <a:r>
              <a:rPr lang="en-US" dirty="0"/>
              <a:t>Training Grants</a:t>
            </a:r>
          </a:p>
          <a:p>
            <a:pPr lvl="1"/>
            <a:r>
              <a:rPr lang="en-US" dirty="0"/>
              <a:t>Industrial Development Bonds</a:t>
            </a:r>
          </a:p>
          <a:p>
            <a:pPr lvl="1"/>
            <a:r>
              <a:rPr lang="en-US" dirty="0"/>
              <a:t>Angel and Early Seed Investment Tax Credits</a:t>
            </a:r>
          </a:p>
          <a:p>
            <a:pPr lvl="1"/>
            <a:r>
              <a:rPr lang="en-US" dirty="0"/>
              <a:t>Technology Development Fund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Export Assistance</a:t>
            </a:r>
          </a:p>
        </p:txBody>
      </p:sp>
    </p:spTree>
    <p:extLst>
      <p:ext uri="{BB962C8B-B14F-4D97-AF65-F5344CB8AC3E}">
        <p14:creationId xmlns:p14="http://schemas.microsoft.com/office/powerpoint/2010/main" val="2826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3E59-D980-408C-B235-5454F030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EDC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A7388-FDD2-45FC-837D-AD4E573F0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 Municipalities</a:t>
            </a:r>
          </a:p>
          <a:p>
            <a:pPr lvl="1"/>
            <a:r>
              <a:rPr lang="en-US" dirty="0"/>
              <a:t>Brownfield Grants (site assessment and cleanup)</a:t>
            </a:r>
          </a:p>
          <a:p>
            <a:pPr lvl="1"/>
            <a:r>
              <a:rPr lang="en-US" dirty="0"/>
              <a:t>Community Development Block Grant Funds</a:t>
            </a:r>
          </a:p>
          <a:p>
            <a:pPr lvl="2"/>
            <a:r>
              <a:rPr lang="en-US" dirty="0"/>
              <a:t>Planning</a:t>
            </a:r>
          </a:p>
          <a:p>
            <a:pPr lvl="2"/>
            <a:r>
              <a:rPr lang="en-US" dirty="0"/>
              <a:t>Blight</a:t>
            </a:r>
          </a:p>
          <a:p>
            <a:pPr lvl="2"/>
            <a:r>
              <a:rPr lang="en-US" dirty="0"/>
              <a:t>Public Facilities</a:t>
            </a:r>
          </a:p>
          <a:p>
            <a:pPr lvl="1"/>
            <a:r>
              <a:rPr lang="en-US" dirty="0"/>
              <a:t>Downtown Development</a:t>
            </a:r>
          </a:p>
          <a:p>
            <a:pPr lvl="2">
              <a:buClr>
                <a:schemeClr val="accent2"/>
              </a:buClr>
            </a:pPr>
            <a:r>
              <a:rPr lang="en-US" dirty="0"/>
              <a:t>Mainstreet Programs</a:t>
            </a:r>
          </a:p>
        </p:txBody>
      </p:sp>
    </p:spTree>
    <p:extLst>
      <p:ext uri="{BB962C8B-B14F-4D97-AF65-F5344CB8AC3E}">
        <p14:creationId xmlns:p14="http://schemas.microsoft.com/office/powerpoint/2010/main" val="252525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D78E3-71CC-4DA0-9255-06D69B2CB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CDAs / RAs / BIDs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4FCEA-1452-4E64-A13A-D3433A0D0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Community Development Authorities / Redevelopment Authorities</a:t>
            </a:r>
          </a:p>
          <a:p>
            <a:pPr lvl="1"/>
            <a:r>
              <a:rPr lang="en-US" dirty="0"/>
              <a:t>A separate body politic for the purpose of carrying out blight elimination, slum clearance, urban renewal programs and projects and housing projects</a:t>
            </a:r>
          </a:p>
          <a:p>
            <a:pPr lvl="1"/>
            <a:r>
              <a:rPr lang="en-US" dirty="0"/>
              <a:t>Power to borrow money, condemn property, buy and sell property</a:t>
            </a:r>
          </a:p>
          <a:p>
            <a:pPr lvl="1"/>
            <a:r>
              <a:rPr lang="en-US" dirty="0"/>
              <a:t>May also act as agent of city for planning and carrying out housing and redevelopment programs</a:t>
            </a:r>
          </a:p>
          <a:p>
            <a:r>
              <a:rPr lang="en-US" b="1" dirty="0"/>
              <a:t>Business Improvement Districts</a:t>
            </a:r>
          </a:p>
          <a:p>
            <a:pPr lvl="1"/>
            <a:r>
              <a:rPr lang="en-US" dirty="0"/>
              <a:t>Financing mechanism for downtown improvement organizations</a:t>
            </a:r>
          </a:p>
          <a:p>
            <a:pPr lvl="1"/>
            <a:r>
              <a:rPr lang="en-US" dirty="0"/>
              <a:t>Businesses must agree to form BID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BIDs fund former Mainstreet Districts and other organizations which work to improve business districts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9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06C21-3366-400B-BF11-DA30B2E30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Financing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6D125-3EA3-4854-A7D7-DE05C059E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Levy </a:t>
            </a:r>
            <a:r>
              <a:rPr lang="en-US" dirty="0"/>
              <a:t>– don’t overlook utilizing general tax revenue to meet development goals</a:t>
            </a:r>
          </a:p>
          <a:p>
            <a:pPr lvl="1"/>
            <a:r>
              <a:rPr lang="en-US" b="1" dirty="0"/>
              <a:t>Iowa</a:t>
            </a:r>
            <a:r>
              <a:rPr lang="en-US" dirty="0"/>
              <a:t> – Capital Projects Levy, Debt Service Levy</a:t>
            </a:r>
          </a:p>
          <a:p>
            <a:pPr lvl="1"/>
            <a:r>
              <a:rPr lang="en-US" dirty="0"/>
              <a:t>Special Assessments</a:t>
            </a:r>
          </a:p>
          <a:p>
            <a:r>
              <a:rPr lang="en-US" b="1" dirty="0"/>
              <a:t>Private sector </a:t>
            </a:r>
            <a:r>
              <a:rPr lang="en-US" dirty="0"/>
              <a:t>– foundations or other community benefactors are often willing to contribute to important projects that mean something to them or their family</a:t>
            </a:r>
          </a:p>
          <a:p>
            <a:pPr>
              <a:buClr>
                <a:schemeClr val="accent2"/>
              </a:buClr>
            </a:pPr>
            <a:r>
              <a:rPr lang="en-US" b="1" dirty="0"/>
              <a:t>Tax Credits </a:t>
            </a:r>
            <a:r>
              <a:rPr lang="en-US" dirty="0"/>
              <a:t>– fund a variety of projects from Low Income Housing to commercial developments in certain qualifying areas</a:t>
            </a:r>
          </a:p>
        </p:txBody>
      </p:sp>
    </p:spTree>
    <p:extLst>
      <p:ext uri="{BB962C8B-B14F-4D97-AF65-F5344CB8AC3E}">
        <p14:creationId xmlns:p14="http://schemas.microsoft.com/office/powerpoint/2010/main" val="412690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3F047-DD53-477B-993C-67D2216A4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DBD5E-3613-4D7B-97EC-F92A134A7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Dorsey and Whitney</a:t>
            </a:r>
          </a:p>
          <a:p>
            <a:r>
              <a:rPr lang="en-US" b="1" dirty="0"/>
              <a:t>League of Cities and Towns</a:t>
            </a:r>
          </a:p>
          <a:p>
            <a:r>
              <a:rPr lang="en-US" b="1" dirty="0"/>
              <a:t>[State] Department of Economic Development</a:t>
            </a:r>
          </a:p>
          <a:p>
            <a:r>
              <a:rPr lang="en-US" b="1" dirty="0"/>
              <a:t>USDA (United States Department of Agriculture)</a:t>
            </a:r>
          </a:p>
          <a:p>
            <a:pPr lvl="1"/>
            <a:r>
              <a:rPr lang="en-US" b="1" dirty="0"/>
              <a:t>Rural Development</a:t>
            </a:r>
          </a:p>
          <a:p>
            <a:r>
              <a:rPr lang="en-US" b="1" dirty="0"/>
              <a:t>[State] Revolving Fund</a:t>
            </a:r>
          </a:p>
          <a:p>
            <a:r>
              <a:rPr lang="en-US" b="1" dirty="0"/>
              <a:t>[State] Office of Tourism</a:t>
            </a:r>
          </a:p>
          <a:p>
            <a:r>
              <a:rPr lang="en-US" b="1" dirty="0"/>
              <a:t>[State] Grants and Loans</a:t>
            </a:r>
          </a:p>
          <a:p>
            <a:r>
              <a:rPr lang="en-US" b="1" dirty="0"/>
              <a:t>[State] </a:t>
            </a:r>
            <a:r>
              <a:rPr lang="en-US" b="1" dirty="0" err="1"/>
              <a:t>Intercap</a:t>
            </a:r>
            <a:endParaRPr lang="en-US" b="1" dirty="0"/>
          </a:p>
          <a:p>
            <a:r>
              <a:rPr lang="en-US" b="1" dirty="0"/>
              <a:t>[State] Community Foundations</a:t>
            </a:r>
          </a:p>
          <a:p>
            <a:pPr>
              <a:buClr>
                <a:schemeClr val="accent2"/>
              </a:buClr>
            </a:pPr>
            <a:r>
              <a:rPr lang="en-US" b="1" dirty="0"/>
              <a:t>fundsnetservices.com</a:t>
            </a:r>
          </a:p>
          <a:p>
            <a:pPr>
              <a:buClr>
                <a:schemeClr val="accent2"/>
              </a:buClr>
            </a:pPr>
            <a:r>
              <a:rPr lang="en-US" b="1" dirty="0"/>
              <a:t>Grants.gov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12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55BF-BDB8-408B-AC57-DEAC46440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Closing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A5FBD-F540-49C4-9AAC-95E2561B9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doesn’t matter how big or small your community is, there are multiple sources for funding projects</a:t>
            </a:r>
          </a:p>
          <a:p>
            <a:r>
              <a:rPr lang="en-US" dirty="0"/>
              <a:t>Choosing the right tool for the project can be tricky, but there are resources available to help you make the right decision</a:t>
            </a:r>
          </a:p>
          <a:p>
            <a:pPr lvl="1"/>
            <a:r>
              <a:rPr lang="en-US" dirty="0"/>
              <a:t>You are the leaders – you don’t have to know all the </a:t>
            </a:r>
            <a:r>
              <a:rPr lang="en-US" dirty="0" err="1"/>
              <a:t>hows</a:t>
            </a:r>
            <a:r>
              <a:rPr lang="en-US" dirty="0"/>
              <a:t> – you just need to know the </a:t>
            </a:r>
            <a:r>
              <a:rPr lang="en-US" dirty="0" err="1"/>
              <a:t>whats</a:t>
            </a:r>
            <a:r>
              <a:rPr lang="en-US" dirty="0"/>
              <a:t>, whys &amp; </a:t>
            </a:r>
            <a:r>
              <a:rPr lang="en-US" dirty="0" err="1"/>
              <a:t>whens</a:t>
            </a:r>
            <a:endParaRPr lang="en-US" dirty="0"/>
          </a:p>
          <a:p>
            <a:r>
              <a:rPr lang="en-US" dirty="0"/>
              <a:t>Whether your community is moving forward, or falling behind is completely up to you</a:t>
            </a:r>
          </a:p>
          <a:p>
            <a:pPr lvl="1"/>
            <a:r>
              <a:rPr lang="en-US" dirty="0"/>
              <a:t>You can choose to steer the ship, or let the current steer you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Those who think they can, and those who think they can’t are both correct</a:t>
            </a:r>
          </a:p>
        </p:txBody>
      </p:sp>
    </p:spTree>
    <p:extLst>
      <p:ext uri="{BB962C8B-B14F-4D97-AF65-F5344CB8AC3E}">
        <p14:creationId xmlns:p14="http://schemas.microsoft.com/office/powerpoint/2010/main" val="162709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/>
            <a:r>
              <a:rPr lang="en-US" dirty="0"/>
              <a:t>Introduction to Financing Tools</a:t>
            </a:r>
          </a:p>
          <a:p>
            <a:pPr marL="617220" lvl="2"/>
            <a:r>
              <a:rPr lang="en-US" dirty="0"/>
              <a:t>Financing Basics</a:t>
            </a:r>
          </a:p>
          <a:p>
            <a:pPr marL="617220" lvl="2"/>
            <a:r>
              <a:rPr lang="en-US" dirty="0"/>
              <a:t>Different Financing Tools</a:t>
            </a:r>
          </a:p>
          <a:p>
            <a:pPr marL="342900" lvl="1"/>
            <a:r>
              <a:rPr lang="en-US" dirty="0"/>
              <a:t>TIF</a:t>
            </a:r>
          </a:p>
          <a:p>
            <a:pPr marL="342900" lvl="1"/>
            <a:r>
              <a:rPr lang="en-US" dirty="0"/>
              <a:t>Revolving Loan Funds</a:t>
            </a:r>
          </a:p>
          <a:p>
            <a:pPr marL="342900" lvl="1"/>
            <a:r>
              <a:rPr lang="en-US" dirty="0"/>
              <a:t>State EDC Tools</a:t>
            </a:r>
          </a:p>
          <a:p>
            <a:pPr marL="342900" lvl="1"/>
            <a:r>
              <a:rPr lang="en-US" dirty="0"/>
              <a:t>CDAs / RAs / BIDs</a:t>
            </a:r>
          </a:p>
          <a:p>
            <a:pPr marL="342900" lvl="1"/>
            <a:r>
              <a:rPr lang="en-US" dirty="0"/>
              <a:t>Other Financing Tools</a:t>
            </a:r>
          </a:p>
          <a:p>
            <a:pPr marL="342900" lvl="1">
              <a:buClr>
                <a:schemeClr val="accent2"/>
              </a:buClr>
            </a:pPr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8910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Intro to Financing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/>
            <a:r>
              <a:rPr lang="en-US" dirty="0"/>
              <a:t>Municipalities have many financing options at their disposal</a:t>
            </a:r>
          </a:p>
          <a:p>
            <a:pPr marL="342900" lvl="1"/>
            <a:r>
              <a:rPr lang="en-US" dirty="0"/>
              <a:t>Every development is different and should be treated as such</a:t>
            </a:r>
          </a:p>
          <a:p>
            <a:pPr marL="342900" lvl="1"/>
            <a:r>
              <a:rPr lang="en-US" dirty="0"/>
              <a:t>Factors to be analyzed with each tool</a:t>
            </a:r>
          </a:p>
          <a:p>
            <a:pPr marL="617220" lvl="2"/>
            <a:r>
              <a:rPr lang="en-US" dirty="0"/>
              <a:t>Cost/benefit or risk/reward</a:t>
            </a:r>
          </a:p>
          <a:p>
            <a:pPr marL="617220" lvl="2"/>
            <a:r>
              <a:rPr lang="en-US" dirty="0"/>
              <a:t>Payback period</a:t>
            </a:r>
          </a:p>
          <a:p>
            <a:pPr marL="617220" lvl="2">
              <a:buClr>
                <a:schemeClr val="accent2"/>
              </a:buClr>
            </a:pPr>
            <a:r>
              <a:rPr lang="en-US" dirty="0"/>
              <a:t>Goals of the community</a:t>
            </a:r>
          </a:p>
        </p:txBody>
      </p:sp>
    </p:spTree>
    <p:extLst>
      <p:ext uri="{BB962C8B-B14F-4D97-AF65-F5344CB8AC3E}">
        <p14:creationId xmlns:p14="http://schemas.microsoft.com/office/powerpoint/2010/main" val="411674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5310-40B7-4D5A-A069-7AF1936A7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ABE04-E22E-4E3B-85C3-115AD48F5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Pay-Go</a:t>
            </a:r>
            <a:r>
              <a:rPr lang="en-US" sz="1800" dirty="0"/>
              <a:t> – Use budgeted revenues to pay for capital projects and equipment. Generally used for smaller capital projects or equipment.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Sale of Assets</a:t>
            </a:r>
            <a:r>
              <a:rPr lang="en-US" sz="1800" dirty="0"/>
              <a:t> – Use revenue from sale of unused assets or trade-in of assets being replaced</a:t>
            </a:r>
            <a:endParaRPr lang="en-US" sz="18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Lease Purchase Agreements </a:t>
            </a:r>
            <a:r>
              <a:rPr lang="en-US" sz="1800" dirty="0"/>
              <a:t>– Usually used for equipment too expensive for pay-go but the cost and useful life don’t make sense for L-T debt.</a:t>
            </a:r>
            <a:endParaRPr lang="en-US" sz="18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Donations</a:t>
            </a:r>
            <a:r>
              <a:rPr lang="en-US" sz="1800" dirty="0"/>
              <a:t> – Contributions for a specific project or piece of equipment.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Federal, State and Local Grants and Tax Credits </a:t>
            </a:r>
            <a:r>
              <a:rPr lang="en-US" sz="1800" dirty="0"/>
              <a:t>– Funds do not have to be repaid. Can allow the City to do more projects.</a:t>
            </a:r>
            <a:endParaRPr lang="en-US" sz="16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Bonds </a:t>
            </a:r>
            <a:r>
              <a:rPr lang="en-US" sz="1800" dirty="0"/>
              <a:t>– Bonds are issued, and the debt is repaid over several years. Both current and future users of the project will pay for the project. Two primary types of Bonds: General Obligation (GO) or Revenue. </a:t>
            </a:r>
            <a:endParaRPr lang="en-US" sz="18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State Revolving Loan Programs</a:t>
            </a:r>
            <a:r>
              <a:rPr lang="en-US" sz="1800" dirty="0"/>
              <a:t> – Depending on the program interest rates may be lower and some programs utilize a simple application process rather than going through a costly formal borrowing process.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Bank Loans</a:t>
            </a:r>
            <a:r>
              <a:rPr lang="en-US" sz="1800" dirty="0"/>
              <a:t> – Can be an easy form of debt to obtain but is usually obtained at a higher interest rate.</a:t>
            </a:r>
            <a:endParaRPr lang="en-US" sz="18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TIF Financing </a:t>
            </a:r>
            <a:r>
              <a:rPr lang="en-US" sz="1800" dirty="0"/>
              <a:t>– Additional property tax revenues from new development are used to pay for capital improvements.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b="1" dirty="0"/>
              <a:t>Special Assessments </a:t>
            </a:r>
            <a:r>
              <a:rPr lang="en-US" sz="1800" dirty="0"/>
              <a:t>– Property owner pays for a portion of the capital project that has direct benefit to their property.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2"/>
              </a:buClr>
            </a:pPr>
            <a:r>
              <a:rPr lang="en-US" sz="1800" b="1" dirty="0"/>
              <a:t>Private Sector Participation </a:t>
            </a:r>
            <a:r>
              <a:rPr lang="en-US" sz="1800" dirty="0"/>
              <a:t>– Developer Agreements</a:t>
            </a:r>
          </a:p>
        </p:txBody>
      </p:sp>
    </p:spTree>
    <p:extLst>
      <p:ext uri="{BB962C8B-B14F-4D97-AF65-F5344CB8AC3E}">
        <p14:creationId xmlns:p14="http://schemas.microsoft.com/office/powerpoint/2010/main" val="128566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99AAA-77B0-45BD-9942-59C06717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0A731-66E6-42AF-9471-9DEA10390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What is TIF?</a:t>
            </a:r>
          </a:p>
          <a:p>
            <a:pPr lvl="1"/>
            <a:r>
              <a:rPr lang="en-US" dirty="0"/>
              <a:t>Tax Increment Financing (TIF) is a financing mechanism commonly used to encourage development in a defined Urban Renewal or Economic Development area. </a:t>
            </a:r>
          </a:p>
          <a:p>
            <a:pPr lvl="1"/>
            <a:r>
              <a:rPr lang="en-US" dirty="0"/>
              <a:t>It is a joint partnership between municipality, school district, county and technical college taxing districts</a:t>
            </a:r>
          </a:p>
          <a:p>
            <a:r>
              <a:rPr lang="en-US" b="1" dirty="0"/>
              <a:t>How does TIF work? </a:t>
            </a:r>
          </a:p>
          <a:p>
            <a:pPr lvl="1"/>
            <a:r>
              <a:rPr lang="en-US" dirty="0"/>
              <a:t>It involves freezing the tax base (property values) within a designated area.  </a:t>
            </a:r>
          </a:p>
          <a:p>
            <a:pPr lvl="1"/>
            <a:r>
              <a:rPr lang="en-US" dirty="0"/>
              <a:t>Property taxes levied against the frozen tax base continues to provide revenue to all taxing authorities (counties, cities, schools, etc.).   </a:t>
            </a:r>
          </a:p>
          <a:p>
            <a:pPr lvl="1"/>
            <a:r>
              <a:rPr lang="en-US" dirty="0"/>
              <a:t>Property taxes levied against the increased property values in the designated area provide revenue to the taxing authority that created the TIF to finance improvements made until the TIF ends.   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Once the improvements are paid off, the district is closed, TIF ends, and property taxes are apportioned among all taxing authorities.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3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3A907-7F89-4AF6-B989-6E958870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D4D2-BE8F-4495-A81B-D0B4301BB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 of Tax Allocation</a:t>
            </a:r>
          </a:p>
        </p:txBody>
      </p:sp>
      <p:pic>
        <p:nvPicPr>
          <p:cNvPr id="2050" name="Picture 2" descr="Example of Tax Allocation &#10;Source: Vierbicher Associates &#10; ">
            <a:extLst>
              <a:ext uri="{FF2B5EF4-FFF2-40B4-BE49-F238E27FC236}">
                <a16:creationId xmlns:a16="http://schemas.microsoft.com/office/drawing/2014/main" id="{E1355D49-B6CC-40DC-B3D9-A05D1537F9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7" t="12158" b="13414"/>
          <a:stretch/>
        </p:blipFill>
        <p:spPr bwMode="auto">
          <a:xfrm>
            <a:off x="457200" y="1276402"/>
            <a:ext cx="8077200" cy="524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86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11CE1-34D4-4F28-A1F8-52DFB8A16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05E30-962F-4CC5-A5C7-B86BD058A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When is TIF needed and appropriate?</a:t>
            </a:r>
          </a:p>
          <a:p>
            <a:pPr lvl="1"/>
            <a:r>
              <a:rPr lang="en-US" dirty="0"/>
              <a:t>“But for…” clause</a:t>
            </a:r>
          </a:p>
          <a:p>
            <a:pPr lvl="1"/>
            <a:r>
              <a:rPr lang="en-US" dirty="0"/>
              <a:t>Difficult site/project in normal circumstances</a:t>
            </a:r>
          </a:p>
          <a:p>
            <a:pPr lvl="1"/>
            <a:r>
              <a:rPr lang="en-US" dirty="0"/>
              <a:t>To meet the goals of the community</a:t>
            </a:r>
          </a:p>
          <a:p>
            <a:pPr lvl="1">
              <a:buClr>
                <a:schemeClr val="accent2"/>
              </a:buClr>
            </a:pPr>
            <a:r>
              <a:rPr lang="en-US" dirty="0"/>
              <a:t>To prepare an area for development</a:t>
            </a:r>
          </a:p>
        </p:txBody>
      </p:sp>
    </p:spTree>
    <p:extLst>
      <p:ext uri="{BB962C8B-B14F-4D97-AF65-F5344CB8AC3E}">
        <p14:creationId xmlns:p14="http://schemas.microsoft.com/office/powerpoint/2010/main" val="283939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7A5A-787D-4849-8986-E430F03A3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BAF97-C922-4830-93A1-B882C7680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Underutilized Property</a:t>
            </a:r>
          </a:p>
        </p:txBody>
      </p:sp>
      <p:pic>
        <p:nvPicPr>
          <p:cNvPr id="3074" name="Picture 2" descr="Area could be &#10;undeveloped &#10;and without &#10;public services, &#10;or it could be a &#10;blighted and &#10;under-utilized &#10;area. &#10;Source: ...">
            <a:extLst>
              <a:ext uri="{FF2B5EF4-FFF2-40B4-BE49-F238E27FC236}">
                <a16:creationId xmlns:a16="http://schemas.microsoft.com/office/drawing/2014/main" id="{9D1378E1-CB39-458C-914F-76C2D392D3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" t="14927" r="-156" b="21607"/>
          <a:stretch/>
        </p:blipFill>
        <p:spPr bwMode="auto">
          <a:xfrm>
            <a:off x="483326" y="1295400"/>
            <a:ext cx="8133349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30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42443-AE35-4032-BB95-2FA6713A5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306F7-C3BD-4036-9747-4136C63C4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During TIF</a:t>
            </a:r>
          </a:p>
        </p:txBody>
      </p:sp>
      <p:pic>
        <p:nvPicPr>
          <p:cNvPr id="4098" name="Picture 2" descr="Site could be intended &#10;for industrial &#10;development, blight &#10;elimination and &#10;redevelopment or &#10;mixed-use &#10;development. &#10;S...">
            <a:extLst>
              <a:ext uri="{FF2B5EF4-FFF2-40B4-BE49-F238E27FC236}">
                <a16:creationId xmlns:a16="http://schemas.microsoft.com/office/drawing/2014/main" id="{FB88A078-C292-46C6-87B9-E77491938C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" t="14927" b="21607"/>
          <a:stretch/>
        </p:blipFill>
        <p:spPr bwMode="auto">
          <a:xfrm>
            <a:off x="533400" y="1295400"/>
            <a:ext cx="812031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764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2957</TotalTime>
  <Words>1052</Words>
  <Application>Microsoft Office PowerPoint</Application>
  <PresentationFormat>On-screen Show (4:3)</PresentationFormat>
  <Paragraphs>128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Century Gothic</vt:lpstr>
      <vt:lpstr>Wingdings 2</vt:lpstr>
      <vt:lpstr>Austin</vt:lpstr>
      <vt:lpstr>2020 User Conference</vt:lpstr>
      <vt:lpstr>Agenda</vt:lpstr>
      <vt:lpstr>Intro to Financing Tools</vt:lpstr>
      <vt:lpstr>Financing Tools</vt:lpstr>
      <vt:lpstr>TIF</vt:lpstr>
      <vt:lpstr>TIF</vt:lpstr>
      <vt:lpstr>TIF</vt:lpstr>
      <vt:lpstr>TIF</vt:lpstr>
      <vt:lpstr>TIF</vt:lpstr>
      <vt:lpstr>TIF</vt:lpstr>
      <vt:lpstr>TIF</vt:lpstr>
      <vt:lpstr>Revolving Loan Funds</vt:lpstr>
      <vt:lpstr>State EDC Tools</vt:lpstr>
      <vt:lpstr>State EDC Tools</vt:lpstr>
      <vt:lpstr>CDAs / RAs / BIDs</vt:lpstr>
      <vt:lpstr>Other Financing</vt:lpstr>
      <vt:lpstr>Resources</vt:lpstr>
      <vt:lpstr>In Closing</vt:lpstr>
    </vt:vector>
  </TitlesOfParts>
  <Company>Advantage Business Solutions,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Authorized User</dc:creator>
  <cp:lastModifiedBy>Eddie May</cp:lastModifiedBy>
  <cp:revision>92</cp:revision>
  <dcterms:created xsi:type="dcterms:W3CDTF">2013-11-04T15:15:13Z</dcterms:created>
  <dcterms:modified xsi:type="dcterms:W3CDTF">2020-06-19T21:11:00Z</dcterms:modified>
</cp:coreProperties>
</file>