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  <p:sldId id="267" r:id="rId15"/>
    <p:sldId id="276" r:id="rId16"/>
    <p:sldId id="269" r:id="rId17"/>
    <p:sldId id="277" r:id="rId18"/>
    <p:sldId id="278" r:id="rId19"/>
    <p:sldId id="279" r:id="rId20"/>
    <p:sldId id="280" r:id="rId21"/>
    <p:sldId id="281" r:id="rId2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1" d="100"/>
          <a:sy n="141" d="100"/>
        </p:scale>
        <p:origin x="349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C4F4B-89BD-47A5-9A3E-2503EC4E9E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/>
              <a:t>Tough Transactions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3310B-296C-4481-A37B-25E9E23F93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dirty="0"/>
              <a:t>6/20/2019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A89F2-5BD1-4E79-A4AA-070AEBDDA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/>
              <a:t>ClerkBooks,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8427A-9EFF-4639-BA87-A7FB978C02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03343EF-1900-4654-B35C-C1A99EA8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46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BE02E47-9D21-4C3C-B237-0583C415149C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5888548-531A-45DE-8185-EC6DAC9C7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3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2020 ClerkBooks,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2020 ClerkBooks,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2020 ClerkBooks,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2020 ClerkBooks,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copyright 2020 ClerkBooks,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2020 ClerkBooks, Inc.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2020 ClerkBooks, Inc.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2020 ClerkBooks, Inc.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2020 ClerkBooks, Inc.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copyright 2020 ClerkBooks, Inc.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2020 ClerkBooks, Inc.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copyright 2020 ClerkBooks,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75A28D-2D0A-417F-A3DB-EE4430F0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84475-C784-405F-9113-E7912AC11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0F1EDB-6872-4F11-9815-7AD6C9F8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7FBAF-1511-42C0-AFEA-D9913E35C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en-US" sz="7400" dirty="0"/>
              <a:t>Tough Transactions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DF893-AB6F-40BC-8212-08538A38D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>
            <a:normAutofit/>
          </a:bodyPr>
          <a:lstStyle/>
          <a:p>
            <a:r>
              <a:rPr lang="en-US" dirty="0"/>
              <a:t>2020 User Conference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6C0EBB-207A-4763-9191-4A3091173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5" y="2899258"/>
            <a:ext cx="3416725" cy="9908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F77BED-539A-4718-864F-88B563C40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60B37B-71F8-4A28-AE67-11D798C94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2A9572-9F0D-4E56-AEDB-ED42A4D6B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3AB0277-3FB4-4471-B80A-ED54F98A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2C8C599D-7545-4FFB-9D60-74A427535E1C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</p:spTree>
    <p:extLst>
      <p:ext uri="{BB962C8B-B14F-4D97-AF65-F5344CB8AC3E}">
        <p14:creationId xmlns:p14="http://schemas.microsoft.com/office/powerpoint/2010/main" val="85058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1318-1FEC-453A-ADE3-67328427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Offs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F3D4E-3826-4862-88D0-28F9BC67F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write off a check, create a deposit</a:t>
            </a:r>
          </a:p>
          <a:p>
            <a:pPr lvl="1"/>
            <a:r>
              <a:rPr lang="en-US" dirty="0"/>
              <a:t>Use the same account or item and class</a:t>
            </a:r>
          </a:p>
          <a:p>
            <a:pPr lvl="1"/>
            <a:r>
              <a:rPr lang="en-US" dirty="0"/>
              <a:t>Use the original check number in the deposit memo</a:t>
            </a:r>
          </a:p>
          <a:p>
            <a:pPr lvl="1"/>
            <a:r>
              <a:rPr lang="en-US" dirty="0"/>
              <a:t>Create a note to remind yourself, and to inform the auditor, why the check is being wrote off</a:t>
            </a:r>
          </a:p>
          <a:p>
            <a:pPr lvl="1"/>
            <a:r>
              <a:rPr lang="en-US" dirty="0"/>
              <a:t>Edit the memo of the original transaction </a:t>
            </a:r>
          </a:p>
          <a:p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0D23F0C-0EB7-4C30-8C6F-7FE553DA7899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31B36-DDAD-4776-BA27-F3FCC449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9" y="234197"/>
            <a:ext cx="7097175" cy="3507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F0AA36-4B92-414A-BD27-DFCEA645A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9" y="4161454"/>
            <a:ext cx="7097175" cy="21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5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1318-1FEC-453A-ADE3-67328427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Offs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F3D4E-3826-4862-88D0-28F9BC67F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39" y="2423160"/>
            <a:ext cx="3295615" cy="3291840"/>
          </a:xfrm>
        </p:spPr>
        <p:txBody>
          <a:bodyPr>
            <a:normAutofit/>
          </a:bodyPr>
          <a:lstStyle/>
          <a:p>
            <a:r>
              <a:rPr lang="en-US" dirty="0"/>
              <a:t>To edit a check, create a zero dollar check</a:t>
            </a:r>
          </a:p>
          <a:p>
            <a:pPr lvl="1"/>
            <a:r>
              <a:rPr lang="en-US" dirty="0"/>
              <a:t>Use the same account or item and class (negative $)</a:t>
            </a:r>
          </a:p>
          <a:p>
            <a:pPr lvl="1"/>
            <a:r>
              <a:rPr lang="en-US" dirty="0"/>
              <a:t>Create an additional line item with the correct account or item and class (positive $)</a:t>
            </a:r>
          </a:p>
          <a:p>
            <a:pPr lvl="1"/>
            <a:r>
              <a:rPr lang="en-US" dirty="0"/>
              <a:t>Use the original check number as the new check number</a:t>
            </a:r>
          </a:p>
          <a:p>
            <a:pPr lvl="1"/>
            <a:r>
              <a:rPr lang="en-US" dirty="0"/>
              <a:t>Create a note to remind yourself, and to inform the auditor, why the check is being corrected</a:t>
            </a:r>
          </a:p>
          <a:p>
            <a:pPr lvl="1"/>
            <a:r>
              <a:rPr lang="en-US" dirty="0"/>
              <a:t>Edit the memo of the original transaction</a:t>
            </a:r>
          </a:p>
          <a:p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0D23F0C-0EB7-4C30-8C6F-7FE553DA7899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C91AF-7793-40F9-B115-12466780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52" y="340194"/>
            <a:ext cx="7302448" cy="2758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38A6B3-D491-4761-8D5A-CDDAC991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52" y="3555434"/>
            <a:ext cx="7302448" cy="28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403A-74EC-414C-8D26-8662FE12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Offs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F7F3-CD49-4BCB-9BB3-D316DC931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increase a utility bill</a:t>
            </a:r>
          </a:p>
          <a:p>
            <a:pPr lvl="1"/>
            <a:r>
              <a:rPr lang="en-US" dirty="0"/>
              <a:t>Open the original invoice and click the “Create a Copy” button. Edit the new invoice as necessary</a:t>
            </a:r>
          </a:p>
          <a:p>
            <a:pPr lvl="1"/>
            <a:r>
              <a:rPr lang="en-US" dirty="0"/>
              <a:t>Add the original invoice number and original date to the new invoice in the memo field, as well as a note reminding you and the auditor why the utility bill is being increased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A1E78-5BD3-4E50-8ACF-F6A10072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8" y="3429000"/>
            <a:ext cx="7286341" cy="3253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05AFD5-072E-4957-9FC8-A23D9F47A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56" y="224365"/>
            <a:ext cx="7286341" cy="29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1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403A-74EC-414C-8D26-8662FE12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Offs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F7F3-CD49-4BCB-9BB3-D316DC931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decrease a utility bill</a:t>
            </a:r>
          </a:p>
          <a:p>
            <a:pPr lvl="1"/>
            <a:r>
              <a:rPr lang="en-US" dirty="0"/>
              <a:t>Open the original invoice and click the “Refund/Credit” button. Edit as necessary.</a:t>
            </a:r>
          </a:p>
          <a:p>
            <a:pPr lvl="1"/>
            <a:r>
              <a:rPr lang="en-US" dirty="0"/>
              <a:t>Add the original invoice number and original date to the credit memo in the memo field, as well as a note reminding you and the auditor why the utility bill is being decreased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BE44C-1832-4976-8C91-276B79B5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7" y="175906"/>
            <a:ext cx="7286342" cy="2912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F1117A-5CFD-4DAE-934B-4E464655D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98" y="3303037"/>
            <a:ext cx="7286342" cy="31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2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621D-D855-4C2A-AC66-A7A983BB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3160D-4503-4C19-945D-F3697115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move a customer balance to a lien account: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(one-time only) Setup a new Item in the Item List called Lien Transfer. The item can point to a Charges for Services income account and should not be taxed.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(one-time only) Create a new customer account for the County Treasurer to hold all liens.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Create a sub customer (job) under the new County account with the original customer’s name (who you are submitting a lien for).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Create a credit memo for the original customer in the amount of the lien with the new Lien Transfer item. (This should be set up as a memorized transaction for you. Listed as Utility Bill Lien(1 of 2)).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Create an invoice for the new sub-customer (job) under County customer in the amount of the lien with the new Lien Transfer item. (This should be set up as a memorized transaction for you. Listed as Utility Bill Lien(2 of 2)).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6E63F067-0A22-4118-9C01-0A40C3DEB093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</p:spTree>
    <p:extLst>
      <p:ext uri="{BB962C8B-B14F-4D97-AF65-F5344CB8AC3E}">
        <p14:creationId xmlns:p14="http://schemas.microsoft.com/office/powerpoint/2010/main" val="7376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77A4-0E3C-4FEC-9377-8B10D3A8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Liens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7C8B0-645B-4B1D-A749-D8AC3DDAB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4 &amp; 5 from previous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D2554-AA18-4321-A467-84C6B2D1B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27" y="821304"/>
            <a:ext cx="7227803" cy="1986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44CAD-D26A-4D43-8E69-B0E80C08D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6" y="3568992"/>
            <a:ext cx="7227804" cy="24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ED51-A4AB-4B0E-9124-A4541E1B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Re-issuing Paychecks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D33F-C555-4B4C-B20B-349C382E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re-issue a lost paycheck: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Find the employee in the Employee Center.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Double click the paycheck that needs to be recreated.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Write down the check number and the check date.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Re-print this check as it is, simply change the check number to a new check number.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Create a “new” check (regular check, not a paycheck)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Use the old check’s number and date, write the check out to the employee, use Ask My Accountant for the account and leave the class blank.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Right click the check and mark it as Void.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DC702DF6-833E-4E5D-AAB4-80F4F4B2BD8F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</p:spTree>
    <p:extLst>
      <p:ext uri="{BB962C8B-B14F-4D97-AF65-F5344CB8AC3E}">
        <p14:creationId xmlns:p14="http://schemas.microsoft.com/office/powerpoint/2010/main" val="25571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77A4-0E3C-4FEC-9377-8B10D3A8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Re-issuing Paychecks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7C8B0-645B-4B1D-A749-D8AC3DDAB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Steps 5-7 from previous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8339D-8386-4520-BCC8-438A88745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1427585"/>
            <a:ext cx="7405085" cy="37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5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ED51-A4AB-4B0E-9124-A4541E1B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D33F-C555-4B4C-B20B-349C382E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3 types of transfers that you could perform.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Two bank accounts &amp; one fund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One bank account &amp; two funds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Two bank accounts &amp; two funds</a:t>
            </a:r>
          </a:p>
          <a:p>
            <a:pPr marL="617220" lvl="1" indent="-342900">
              <a:buFont typeface="+mj-lt"/>
              <a:buAutoNum type="arabicPeriod"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Do NOT use the Transfer Funds option under Banking on the tool bar.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DC702DF6-833E-4E5D-AAB4-80F4F4B2BD8F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39F34-B9E4-431F-9634-C991C81E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176" y="4220160"/>
            <a:ext cx="6216877" cy="2457477"/>
          </a:xfrm>
          <a:prstGeom prst="rect">
            <a:avLst/>
          </a:prstGeom>
        </p:spPr>
      </p:pic>
      <p:pic>
        <p:nvPicPr>
          <p:cNvPr id="7" name="Graphic 6" descr="No sign">
            <a:extLst>
              <a:ext uri="{FF2B5EF4-FFF2-40B4-BE49-F238E27FC236}">
                <a16:creationId xmlns:a16="http://schemas.microsoft.com/office/drawing/2014/main" id="{8C711A21-94C4-4176-BB9E-D47EB6D12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3691" y="4039975"/>
            <a:ext cx="2817845" cy="28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77A4-0E3C-4FEC-9377-8B10D3A8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 - </a:t>
            </a:r>
            <a:br>
              <a:rPr lang="en-US" dirty="0"/>
            </a:br>
            <a:r>
              <a:rPr lang="en-US" sz="2000" dirty="0"/>
              <a:t>two bank accounts &amp; </a:t>
            </a:r>
            <a:br>
              <a:rPr lang="en-US" sz="2000" dirty="0"/>
            </a:br>
            <a:r>
              <a:rPr lang="en-US" sz="2000" dirty="0"/>
              <a:t>one fund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7C8B0-645B-4B1D-A749-D8AC3DDAB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Create a new “check”</a:t>
            </a:r>
          </a:p>
          <a:p>
            <a:r>
              <a:rPr lang="en-US" dirty="0"/>
              <a:t>The amount will be the amount you are transferring.</a:t>
            </a:r>
          </a:p>
          <a:p>
            <a:r>
              <a:rPr lang="en-US" dirty="0"/>
              <a:t>The transaction line will be the bank account the money is being transferred to.</a:t>
            </a:r>
          </a:p>
          <a:p>
            <a:r>
              <a:rPr lang="en-US" dirty="0"/>
              <a:t>The Fund will be the same as where the money was in the original bank account.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25059-11CA-413A-A5B4-246FD43F4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4" y="1057013"/>
            <a:ext cx="6920918" cy="434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4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9D69-C2C4-4F4A-98B2-C3378FD5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0CB26-EFD5-480E-8BD5-8D1B3430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Benefits of using Cash Basis for loans</a:t>
            </a:r>
          </a:p>
          <a:p>
            <a:pPr lvl="1"/>
            <a:r>
              <a:rPr lang="en-US" dirty="0"/>
              <a:t>QuickBooks will match your Iowa AFR (no need for additional conversion at the end of the year)</a:t>
            </a:r>
          </a:p>
          <a:p>
            <a:pPr lvl="1"/>
            <a:r>
              <a:rPr lang="en-US" dirty="0"/>
              <a:t>Much easier to close out the books</a:t>
            </a:r>
          </a:p>
          <a:p>
            <a:r>
              <a:rPr lang="en-US" dirty="0"/>
              <a:t>Benefits of using Accrual Basis for loans</a:t>
            </a:r>
          </a:p>
          <a:p>
            <a:pPr lvl="1"/>
            <a:r>
              <a:rPr lang="en-US" dirty="0"/>
              <a:t>QuickBooks will track your loan balances, making your annual debt reporting easier and giving the Council a better picture of the City’s financial health</a:t>
            </a:r>
          </a:p>
          <a:p>
            <a:pPr lvl="1"/>
            <a:r>
              <a:rPr lang="en-US" dirty="0"/>
              <a:t>Makes reporting to USDA much easier</a:t>
            </a:r>
          </a:p>
          <a:p>
            <a:pPr lvl="1"/>
            <a:r>
              <a:rPr lang="en-US" dirty="0"/>
              <a:t>Note: If loans are entered as Accrual Basis, you may want to track Asset value of the loan as well, otherwise your Fund Balance will be goofy.</a:t>
            </a:r>
          </a:p>
          <a:p>
            <a:r>
              <a:rPr lang="en-US" dirty="0"/>
              <a:t>Using Modified Cash or Modified Accrual</a:t>
            </a:r>
          </a:p>
          <a:p>
            <a:pPr lvl="1"/>
            <a:r>
              <a:rPr lang="en-US" dirty="0"/>
              <a:t>A fund can be setup for Net Position to track debt and assets as Accrual but allow Cash Basis by simply ignoring the Net Position fund.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0F805B53-8E0B-434F-A903-BC3645705661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</p:spTree>
    <p:extLst>
      <p:ext uri="{BB962C8B-B14F-4D97-AF65-F5344CB8AC3E}">
        <p14:creationId xmlns:p14="http://schemas.microsoft.com/office/powerpoint/2010/main" val="17849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77A4-0E3C-4FEC-9377-8B10D3A8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 - </a:t>
            </a:r>
            <a:br>
              <a:rPr lang="en-US" dirty="0"/>
            </a:br>
            <a:r>
              <a:rPr lang="en-US" sz="2000" dirty="0"/>
              <a:t>one bank account &amp; </a:t>
            </a:r>
            <a:br>
              <a:rPr lang="en-US" sz="2000" dirty="0"/>
            </a:br>
            <a:r>
              <a:rPr lang="en-US" sz="2000" dirty="0"/>
              <a:t>two funds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7C8B0-645B-4B1D-A749-D8AC3DDAB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Create a new “check”</a:t>
            </a:r>
          </a:p>
          <a:p>
            <a:r>
              <a:rPr lang="en-US" dirty="0"/>
              <a:t>The check amount will be $0.00</a:t>
            </a:r>
          </a:p>
          <a:p>
            <a:r>
              <a:rPr lang="en-US" dirty="0"/>
              <a:t>The first line will be the transfer out &amp; listed as a positive amount (expense or debit). It will be coded to the fund the money is coming from.</a:t>
            </a:r>
          </a:p>
          <a:p>
            <a:r>
              <a:rPr lang="en-US" dirty="0"/>
              <a:t>The second line will be the transfer in &amp; listed as a negative amount (income or credit). It will be coded to the fund the money is going into.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BB15B-4780-4B17-A98D-12D48431A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5" y="1511559"/>
            <a:ext cx="6920918" cy="37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3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77A4-0E3C-4FEC-9377-8B10D3A8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 - </a:t>
            </a:r>
            <a:br>
              <a:rPr lang="en-US" dirty="0"/>
            </a:br>
            <a:r>
              <a:rPr lang="en-US" sz="2000" dirty="0"/>
              <a:t>two bank accounts &amp; </a:t>
            </a:r>
            <a:br>
              <a:rPr lang="en-US" sz="2000" dirty="0"/>
            </a:br>
            <a:r>
              <a:rPr lang="en-US" sz="2000" dirty="0"/>
              <a:t>two funds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7C8B0-645B-4B1D-A749-D8AC3DDAB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749040"/>
          </a:xfrm>
        </p:spPr>
        <p:txBody>
          <a:bodyPr>
            <a:normAutofit fontScale="92500"/>
          </a:bodyPr>
          <a:lstStyle/>
          <a:p>
            <a:r>
              <a:rPr lang="en-US" dirty="0"/>
              <a:t>Create a new “check”</a:t>
            </a:r>
          </a:p>
          <a:p>
            <a:r>
              <a:rPr lang="en-US" dirty="0"/>
              <a:t>The amount will be the amount you are transferring.</a:t>
            </a:r>
          </a:p>
          <a:p>
            <a:r>
              <a:rPr lang="en-US" dirty="0"/>
              <a:t>The first line will be to the bank account the money is being transferred to. The class will be the Fund it is going to.</a:t>
            </a:r>
          </a:p>
          <a:p>
            <a:r>
              <a:rPr lang="en-US" dirty="0"/>
              <a:t>The second line will be the transfer out &amp; listed as a positive amount (expense or debit). It will be coded to the Fund the money is coming from.</a:t>
            </a:r>
          </a:p>
          <a:p>
            <a:r>
              <a:rPr lang="en-US" dirty="0"/>
              <a:t>The third line will be the transfer in &amp; listed as a negative amount (income or credit). It will be coded to the Fund the money is going into.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20DA5-AE8B-4587-82DB-D3034596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1287623"/>
            <a:ext cx="7442407" cy="40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E2B7-C5EB-4337-9D12-4D50BF7DCE3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96619-89E0-4ED9-8417-1442F3040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 Pure Cash Basis, there are no loans</a:t>
            </a:r>
          </a:p>
          <a:p>
            <a:pPr marL="742950" lvl="1" indent="-182880">
              <a:buFont typeface="Wingdings" pitchFamily="2" charset="2"/>
              <a:buChar char="§"/>
            </a:pPr>
            <a:r>
              <a:rPr lang="en-US" sz="1600" dirty="0"/>
              <a:t>When you take out a loan, all the money is entered as income (Proceeds of Debt)</a:t>
            </a:r>
          </a:p>
          <a:p>
            <a:pPr marL="742950" lvl="1" indent="-182880">
              <a:buFont typeface="Wingdings" pitchFamily="2" charset="2"/>
              <a:buChar char="§"/>
            </a:pPr>
            <a:r>
              <a:rPr lang="en-US" sz="1600" dirty="0"/>
              <a:t>When you make a payment, all of the money is entered as an expense (Debt Service – Principal, Debt Service – Interest)</a:t>
            </a:r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30FF2356-DC31-4F05-805C-977E0ED455A0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73E4F4-F6D1-48D0-BCCA-8A684EA9D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86" y="447869"/>
            <a:ext cx="7809302" cy="1737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F770F-409A-4885-83F3-B43F6318F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6" y="2423160"/>
            <a:ext cx="7809302" cy="39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E2B7-C5EB-4337-9D12-4D50BF7DCE3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96619-89E0-4ED9-8417-1442F3040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 Accrual Basis, loans are a liability</a:t>
            </a:r>
          </a:p>
          <a:p>
            <a:pPr marL="742950" lvl="1" indent="-182880">
              <a:buFont typeface="Wingdings" pitchFamily="2" charset="2"/>
              <a:buChar char="§"/>
            </a:pPr>
            <a:r>
              <a:rPr lang="en-US" sz="1600" dirty="0"/>
              <a:t>When you take out a loan, all the money is entered as a short or long-term liability account</a:t>
            </a:r>
          </a:p>
          <a:p>
            <a:pPr marL="742950" lvl="1" indent="-182880">
              <a:buFont typeface="Wingdings" pitchFamily="2" charset="2"/>
              <a:buChar char="§"/>
            </a:pPr>
            <a:r>
              <a:rPr lang="en-US" sz="1600" dirty="0"/>
              <a:t>When you make a payment, principal comes out of the liability account, interest goes in as an expense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8B1228CD-6694-4055-ADC4-5634E09BED08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1DF64E-08F5-4EBE-B162-D81E9F7A6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2" y="326004"/>
            <a:ext cx="7879454" cy="2015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BF403-61E5-48F9-8617-12453BB71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82" y="2701771"/>
            <a:ext cx="7879454" cy="37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545-3D7F-433F-A548-BFC874F8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/>
          <a:lstStyle/>
          <a:p>
            <a:r>
              <a:rPr lang="en-US" dirty="0"/>
              <a:t>NSF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14C8B-F1E4-4C44-85BF-79E5BE598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someone bounces a check: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bank subtracts from your checkbook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bank may add an additional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customer still needs to pay their original balance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city may charge a penalty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of this can get tricky, so we created a memorized transaction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90A8A8-AE9F-4CCD-83BA-712D0B6BB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9" r="20567" b="55005"/>
          <a:stretch/>
        </p:blipFill>
        <p:spPr bwMode="auto">
          <a:xfrm>
            <a:off x="251670" y="2423160"/>
            <a:ext cx="7826928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4C0A723A-E7B4-420B-ACF9-E851A466AD4E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</p:spTree>
    <p:extLst>
      <p:ext uri="{BB962C8B-B14F-4D97-AF65-F5344CB8AC3E}">
        <p14:creationId xmlns:p14="http://schemas.microsoft.com/office/powerpoint/2010/main" val="357347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D090-6DD6-4C82-A3DF-1C2770F7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1BB20-1CEB-40D3-BA12-F8A648D05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/>
              <a:t>Select a Customer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Enter the date the check bounced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Enter the amount of the check that bounced, plus any fees charged by the bank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Enter the amount charged by the City as a penalty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Split the amount charged by the bank between the funds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The balance due will be added to the customers account and deducted from the checking account balance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5CA4C6-84C8-4A52-83CC-836C96D74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4" t="24184" r="2024" b="11623"/>
          <a:stretch/>
        </p:blipFill>
        <p:spPr bwMode="auto">
          <a:xfrm>
            <a:off x="0" y="2423160"/>
            <a:ext cx="8092440" cy="292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9DF11559-C3E4-4BEB-A495-AA481C56ED38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</p:spTree>
    <p:extLst>
      <p:ext uri="{BB962C8B-B14F-4D97-AF65-F5344CB8AC3E}">
        <p14:creationId xmlns:p14="http://schemas.microsoft.com/office/powerpoint/2010/main" val="41930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1790-2CA3-4982-9FE6-0362B574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Deposits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EF9A7-29B1-4EB3-B10F-CC3014143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3 memorized transactions for utility deposits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invoice and sales receipt add to the account used to track utility deposit income (pure cash basis) or utility deposit liability (modified cash basis)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credit memo applies a credit to the customer account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credit can be used to pay an invoice or can be converted to a check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9F4949-CC9F-4F55-BE39-B867AA604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0" r="17239" b="50000"/>
          <a:stretch/>
        </p:blipFill>
        <p:spPr bwMode="auto">
          <a:xfrm>
            <a:off x="106075" y="2423160"/>
            <a:ext cx="8092440" cy="203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19B11A-C3A2-4451-9417-B9BF28A16B90}"/>
              </a:ext>
            </a:extLst>
          </p:cNvPr>
          <p:cNvCxnSpPr>
            <a:cxnSpLocks/>
          </p:cNvCxnSpPr>
          <p:nvPr/>
        </p:nvCxnSpPr>
        <p:spPr>
          <a:xfrm flipH="1">
            <a:off x="1473708" y="3123613"/>
            <a:ext cx="467901" cy="384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D8C89-1345-4459-A565-CAFCE168A90E}"/>
              </a:ext>
            </a:extLst>
          </p:cNvPr>
          <p:cNvCxnSpPr>
            <a:cxnSpLocks/>
          </p:cNvCxnSpPr>
          <p:nvPr/>
        </p:nvCxnSpPr>
        <p:spPr>
          <a:xfrm flipH="1">
            <a:off x="1440125" y="3315748"/>
            <a:ext cx="501484" cy="384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5CF38E-CA8E-48B1-81A0-B3F1F5BF8640}"/>
              </a:ext>
            </a:extLst>
          </p:cNvPr>
          <p:cNvCxnSpPr>
            <a:cxnSpLocks/>
          </p:cNvCxnSpPr>
          <p:nvPr/>
        </p:nvCxnSpPr>
        <p:spPr>
          <a:xfrm flipH="1">
            <a:off x="1440125" y="3507882"/>
            <a:ext cx="501484" cy="377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78A44199-178D-45D1-BDD9-9114BDC91DE1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</p:spTree>
    <p:extLst>
      <p:ext uri="{BB962C8B-B14F-4D97-AF65-F5344CB8AC3E}">
        <p14:creationId xmlns:p14="http://schemas.microsoft.com/office/powerpoint/2010/main" val="38408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1318-1FEC-453A-ADE3-67328427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Deposits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F3D4E-3826-4862-88D0-28F9BC67F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There is a report in the Memorized Reports/Utility Billing section: Deposit Detail Report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46EF33-D850-4787-A66B-C933CDAEF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16974" r="25718" b="32727"/>
          <a:stretch/>
        </p:blipFill>
        <p:spPr bwMode="auto">
          <a:xfrm>
            <a:off x="132184" y="1207275"/>
            <a:ext cx="8092440" cy="44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0D23F0C-0EB7-4C30-8C6F-7FE553DA7899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</p:spTree>
    <p:extLst>
      <p:ext uri="{BB962C8B-B14F-4D97-AF65-F5344CB8AC3E}">
        <p14:creationId xmlns:p14="http://schemas.microsoft.com/office/powerpoint/2010/main" val="378575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44F3-51D4-42FD-8A0A-6801A1CF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F7274-80D9-4958-8AED-7492EE4C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off or correcting transactions from previous periods can be tricky</a:t>
            </a:r>
          </a:p>
          <a:p>
            <a:pPr lvl="1"/>
            <a:r>
              <a:rPr lang="en-US" dirty="0"/>
              <a:t>NEVER edit, void or delete the original transaction</a:t>
            </a:r>
          </a:p>
          <a:p>
            <a:pPr lvl="1"/>
            <a:r>
              <a:rPr lang="en-US" dirty="0"/>
              <a:t>ALWAYS create a transaction in the current accounting period</a:t>
            </a:r>
          </a:p>
          <a:p>
            <a:r>
              <a:rPr lang="en-US" dirty="0"/>
              <a:t>Writing off, or editing transactions after the fact, can red flag an auditor for potential embezzlement issues.</a:t>
            </a:r>
          </a:p>
          <a:p>
            <a:pPr lvl="1"/>
            <a:r>
              <a:rPr lang="en-US" dirty="0"/>
              <a:t>Try to avoid writing off or editing transactions</a:t>
            </a:r>
          </a:p>
          <a:p>
            <a:pPr lvl="1"/>
            <a:r>
              <a:rPr lang="en-US" dirty="0"/>
              <a:t>When necessary: document, Document, DOCUMENT</a:t>
            </a:r>
          </a:p>
          <a:p>
            <a:pPr lvl="2"/>
            <a:r>
              <a:rPr lang="en-US" dirty="0"/>
              <a:t>Using the same transaction numbers helps you find both the original and edited transaction in one search</a:t>
            </a:r>
          </a:p>
          <a:p>
            <a:pPr lvl="2"/>
            <a:r>
              <a:rPr lang="en-US" dirty="0"/>
              <a:t>Write comments on the paper copy and in the QuickBooks file</a:t>
            </a:r>
          </a:p>
          <a:p>
            <a:pPr lvl="2"/>
            <a:r>
              <a:rPr lang="en-US" dirty="0"/>
              <a:t>Always have the Mayor &amp;/or Council approve (and document their approval)</a:t>
            </a:r>
          </a:p>
          <a:p>
            <a:pPr lvl="1"/>
            <a:endParaRPr 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3905446A-CC33-4CFF-8C6D-63544B579060}"/>
              </a:ext>
            </a:extLst>
          </p:cNvPr>
          <p:cNvSpPr txBox="1">
            <a:spLocks/>
          </p:cNvSpPr>
          <p:nvPr/>
        </p:nvSpPr>
        <p:spPr>
          <a:xfrm>
            <a:off x="10421924" y="6677637"/>
            <a:ext cx="1770076" cy="18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</a:t>
            </a:r>
            <a:r>
              <a:rPr lang="en-US" sz="1000" dirty="0"/>
              <a:t> 2020 ClerkBooks, Inc</a:t>
            </a:r>
          </a:p>
        </p:txBody>
      </p:sp>
    </p:spTree>
    <p:extLst>
      <p:ext uri="{BB962C8B-B14F-4D97-AF65-F5344CB8AC3E}">
        <p14:creationId xmlns:p14="http://schemas.microsoft.com/office/powerpoint/2010/main" val="36936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1476</Words>
  <Application>Microsoft Office PowerPoint</Application>
  <PresentationFormat>Widescreen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Century Gothic</vt:lpstr>
      <vt:lpstr>Rockwell Extra Bold</vt:lpstr>
      <vt:lpstr>Wingdings</vt:lpstr>
      <vt:lpstr>Wood Type</vt:lpstr>
      <vt:lpstr>Tough Transactions</vt:lpstr>
      <vt:lpstr>Loans</vt:lpstr>
      <vt:lpstr>Loans</vt:lpstr>
      <vt:lpstr>Loans</vt:lpstr>
      <vt:lpstr>NSF</vt:lpstr>
      <vt:lpstr>NSF</vt:lpstr>
      <vt:lpstr>Utility Deposits</vt:lpstr>
      <vt:lpstr>Utility Deposits</vt:lpstr>
      <vt:lpstr>Write Offs</vt:lpstr>
      <vt:lpstr>Write Offs</vt:lpstr>
      <vt:lpstr>Write Offs</vt:lpstr>
      <vt:lpstr>Write Offs</vt:lpstr>
      <vt:lpstr>Write Offs</vt:lpstr>
      <vt:lpstr>Liens</vt:lpstr>
      <vt:lpstr>Liens</vt:lpstr>
      <vt:lpstr>Re-issuing Paychecks</vt:lpstr>
      <vt:lpstr>Re-issuing Paychecks</vt:lpstr>
      <vt:lpstr>Transfers</vt:lpstr>
      <vt:lpstr>Transfer -  two bank accounts &amp;  one fund</vt:lpstr>
      <vt:lpstr>Transfer -  one bank account &amp;  two funds</vt:lpstr>
      <vt:lpstr>Transfer -  two bank accounts &amp;  two funds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Tough Transactions</dc:title>
  <dc:creator>Sonya Hespe</dc:creator>
  <cp:lastModifiedBy>Sonya Hespe</cp:lastModifiedBy>
  <cp:revision>32</cp:revision>
  <cp:lastPrinted>2019-06-19T20:02:14Z</cp:lastPrinted>
  <dcterms:created xsi:type="dcterms:W3CDTF">2019-06-18T20:35:55Z</dcterms:created>
  <dcterms:modified xsi:type="dcterms:W3CDTF">2020-06-17T02:03:28Z</dcterms:modified>
</cp:coreProperties>
</file>